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handoutMasterIdLst>
    <p:handoutMasterId r:id="rId86"/>
  </p:handoutMasterIdLst>
  <p:sldIdLst>
    <p:sldId id="256" r:id="rId5"/>
    <p:sldId id="270" r:id="rId6"/>
    <p:sldId id="272" r:id="rId7"/>
    <p:sldId id="379" r:id="rId8"/>
    <p:sldId id="375" r:id="rId9"/>
    <p:sldId id="393" r:id="rId10"/>
    <p:sldId id="273" r:id="rId11"/>
    <p:sldId id="274" r:id="rId12"/>
    <p:sldId id="275" r:id="rId13"/>
    <p:sldId id="276" r:id="rId14"/>
    <p:sldId id="277" r:id="rId15"/>
    <p:sldId id="282" r:id="rId16"/>
    <p:sldId id="283" r:id="rId17"/>
    <p:sldId id="284" r:id="rId18"/>
    <p:sldId id="285" r:id="rId19"/>
    <p:sldId id="286" r:id="rId20"/>
    <p:sldId id="287" r:id="rId21"/>
    <p:sldId id="394" r:id="rId22"/>
    <p:sldId id="384" r:id="rId23"/>
    <p:sldId id="291" r:id="rId24"/>
    <p:sldId id="341" r:id="rId25"/>
    <p:sldId id="385" r:id="rId26"/>
    <p:sldId id="343" r:id="rId27"/>
    <p:sldId id="386" r:id="rId28"/>
    <p:sldId id="372" r:id="rId29"/>
    <p:sldId id="387" r:id="rId30"/>
    <p:sldId id="388" r:id="rId31"/>
    <p:sldId id="292" r:id="rId32"/>
    <p:sldId id="346" r:id="rId33"/>
    <p:sldId id="349" r:id="rId34"/>
    <p:sldId id="350" r:id="rId35"/>
    <p:sldId id="347" r:id="rId36"/>
    <p:sldId id="352" r:id="rId37"/>
    <p:sldId id="355" r:id="rId38"/>
    <p:sldId id="373" r:id="rId39"/>
    <p:sldId id="370" r:id="rId40"/>
    <p:sldId id="371" r:id="rId41"/>
    <p:sldId id="374" r:id="rId42"/>
    <p:sldId id="395" r:id="rId43"/>
    <p:sldId id="307" r:id="rId44"/>
    <p:sldId id="362" r:id="rId45"/>
    <p:sldId id="308" r:id="rId46"/>
    <p:sldId id="364" r:id="rId47"/>
    <p:sldId id="380" r:id="rId48"/>
    <p:sldId id="310" r:id="rId49"/>
    <p:sldId id="311" r:id="rId50"/>
    <p:sldId id="312" r:id="rId51"/>
    <p:sldId id="313" r:id="rId52"/>
    <p:sldId id="314" r:id="rId53"/>
    <p:sldId id="328" r:id="rId54"/>
    <p:sldId id="376" r:id="rId55"/>
    <p:sldId id="391" r:id="rId56"/>
    <p:sldId id="377" r:id="rId57"/>
    <p:sldId id="392" r:id="rId58"/>
    <p:sldId id="382" r:id="rId59"/>
    <p:sldId id="383" r:id="rId60"/>
    <p:sldId id="329" r:id="rId61"/>
    <p:sldId id="365" r:id="rId62"/>
    <p:sldId id="330" r:id="rId63"/>
    <p:sldId id="331" r:id="rId64"/>
    <p:sldId id="332" r:id="rId65"/>
    <p:sldId id="333" r:id="rId66"/>
    <p:sldId id="334" r:id="rId67"/>
    <p:sldId id="317" r:id="rId68"/>
    <p:sldId id="318" r:id="rId69"/>
    <p:sldId id="319" r:id="rId70"/>
    <p:sldId id="363" r:id="rId71"/>
    <p:sldId id="369" r:id="rId72"/>
    <p:sldId id="321" r:id="rId73"/>
    <p:sldId id="344" r:id="rId74"/>
    <p:sldId id="345" r:id="rId75"/>
    <p:sldId id="351" r:id="rId76"/>
    <p:sldId id="353" r:id="rId77"/>
    <p:sldId id="354" r:id="rId78"/>
    <p:sldId id="356" r:id="rId79"/>
    <p:sldId id="358" r:id="rId80"/>
    <p:sldId id="359" r:id="rId81"/>
    <p:sldId id="367" r:id="rId82"/>
    <p:sldId id="389" r:id="rId83"/>
    <p:sldId id="390" r:id="rId8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85F48A1-6080-4A5E-9DA6-79A03CAB93C3}">
          <p14:sldIdLst>
            <p14:sldId id="256"/>
          </p14:sldIdLst>
        </p14:section>
        <p14:section name="Motivation" id="{15CF8F85-A38E-4505-978D-1E56B2C99E70}">
          <p14:sldIdLst>
            <p14:sldId id="270"/>
            <p14:sldId id="272"/>
            <p14:sldId id="379"/>
            <p14:sldId id="375"/>
            <p14:sldId id="393"/>
          </p14:sldIdLst>
        </p14:section>
        <p14:section name="Study setting" id="{F4255362-8DA7-4E9A-B240-789A9C87277D}">
          <p14:sldIdLst>
            <p14:sldId id="273"/>
            <p14:sldId id="274"/>
            <p14:sldId id="275"/>
            <p14:sldId id="276"/>
            <p14:sldId id="277"/>
          </p14:sldIdLst>
        </p14:section>
        <p14:section name="Theoretical framework" id="{26179360-469B-4B51-B214-C9B3331ADC8E}">
          <p14:sldIdLst>
            <p14:sldId id="282"/>
            <p14:sldId id="283"/>
            <p14:sldId id="284"/>
            <p14:sldId id="285"/>
            <p14:sldId id="286"/>
          </p14:sldIdLst>
        </p14:section>
        <p14:section name="Study design" id="{543AF543-8ABA-4807-848E-758EFCF979D1}">
          <p14:sldIdLst>
            <p14:sldId id="287"/>
            <p14:sldId id="394"/>
            <p14:sldId id="384"/>
            <p14:sldId id="291"/>
            <p14:sldId id="341"/>
            <p14:sldId id="385"/>
            <p14:sldId id="343"/>
            <p14:sldId id="386"/>
            <p14:sldId id="372"/>
            <p14:sldId id="387"/>
            <p14:sldId id="388"/>
          </p14:sldIdLst>
        </p14:section>
        <p14:section name="Analysis" id="{08C87434-B644-421A-A11D-DB3347F3C4B2}">
          <p14:sldIdLst>
            <p14:sldId id="292"/>
            <p14:sldId id="346"/>
            <p14:sldId id="349"/>
            <p14:sldId id="350"/>
            <p14:sldId id="347"/>
            <p14:sldId id="352"/>
            <p14:sldId id="355"/>
            <p14:sldId id="373"/>
            <p14:sldId id="370"/>
            <p14:sldId id="371"/>
            <p14:sldId id="374"/>
            <p14:sldId id="395"/>
          </p14:sldIdLst>
        </p14:section>
        <p14:section name="Conclusion" id="{7C7A9EE1-AD67-4573-94BE-000FF92E06B4}">
          <p14:sldIdLst>
            <p14:sldId id="307"/>
            <p14:sldId id="362"/>
          </p14:sldIdLst>
        </p14:section>
        <p14:section name="Links to other work" id="{8B5085CE-522B-46A4-84E5-8A803CC08D0F}">
          <p14:sldIdLst>
            <p14:sldId id="308"/>
            <p14:sldId id="364"/>
            <p14:sldId id="380"/>
          </p14:sldIdLst>
        </p14:section>
        <p14:section name="Add on slides" id="{7CD3027F-8EF6-4B7E-8236-F3038A4E11B3}">
          <p14:sldIdLst>
            <p14:sldId id="310"/>
            <p14:sldId id="311"/>
            <p14:sldId id="312"/>
            <p14:sldId id="313"/>
            <p14:sldId id="314"/>
            <p14:sldId id="328"/>
            <p14:sldId id="376"/>
            <p14:sldId id="391"/>
            <p14:sldId id="377"/>
            <p14:sldId id="392"/>
            <p14:sldId id="382"/>
            <p14:sldId id="383"/>
            <p14:sldId id="329"/>
            <p14:sldId id="365"/>
            <p14:sldId id="330"/>
            <p14:sldId id="331"/>
            <p14:sldId id="332"/>
            <p14:sldId id="333"/>
            <p14:sldId id="334"/>
            <p14:sldId id="317"/>
            <p14:sldId id="318"/>
            <p14:sldId id="319"/>
            <p14:sldId id="363"/>
            <p14:sldId id="369"/>
            <p14:sldId id="321"/>
            <p14:sldId id="344"/>
            <p14:sldId id="345"/>
            <p14:sldId id="351"/>
            <p14:sldId id="353"/>
            <p14:sldId id="354"/>
            <p14:sldId id="356"/>
            <p14:sldId id="358"/>
            <p14:sldId id="359"/>
            <p14:sldId id="367"/>
            <p14:sldId id="389"/>
            <p14:sldId id="3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er Serneels (DEV - Staff)" initials="PS(-S" lastIdx="1" clrIdx="0">
    <p:extLst>
      <p:ext uri="{19B8F6BF-5375-455C-9EA6-DF929625EA0E}">
        <p15:presenceInfo xmlns:p15="http://schemas.microsoft.com/office/powerpoint/2012/main" userId="S-1-5-21-1202660629-790525478-1417001333-127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jb0217\Box\Tyler\Nigeria%20Malaria\JEEA\Teaching%20Materials\Slide%20Visualizations%20-%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jb0217\Box\Tyler\Nigeria%20Malaria\JEEA\Teaching%20Materials\Slide%20Visualizations%20-%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jb0217\Box\Tyler\Nigeria%20Malaria\JEEA\Teaching%20Materials\Slide%20Visualizations%20-%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jb0217\Box\Tyler\Nigeria%20Malaria\JEEA\Teaching%20Materials\Slide%20Visualizations%20-%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jb0217\Box\Tyler\Nigeria%20Malaria\JEEA\Teaching%20Materials\Slide%20Visualizations%20-%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jb0217\Box\Tyler\Nigeria%20Malaria\JEEA\Teaching%20Materials\Slide%20Visualizations%20-%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jb0217\Box\Tyler\Nigeria%20Malaria\JEEA\Teaching%20Materials\Slide%20Visualizations%20-%20v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Parasites</a:t>
            </a:r>
            <a:r>
              <a:rPr lang="en-US" baseline="0" dirty="0"/>
              <a:t> Among Workers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'Malaria Slide'!$C$12</c:f>
              <c:strCache>
                <c:ptCount val="1"/>
                <c:pt idx="0">
                  <c:v>Number of Parasites</c:v>
                </c:pt>
              </c:strCache>
            </c:strRef>
          </c:tx>
          <c:spPr>
            <a:solidFill>
              <a:schemeClr val="accent1"/>
            </a:solidFill>
            <a:ln>
              <a:noFill/>
            </a:ln>
            <a:effectLst/>
          </c:spPr>
          <c:invertIfNegative val="0"/>
          <c:dPt>
            <c:idx val="3"/>
            <c:invertIfNegative val="0"/>
            <c:bubble3D val="0"/>
            <c:spPr>
              <a:solidFill>
                <a:srgbClr val="FFC000"/>
              </a:solidFill>
              <a:ln>
                <a:noFill/>
              </a:ln>
              <a:effectLst/>
            </c:spPr>
            <c:extLst>
              <c:ext xmlns:c16="http://schemas.microsoft.com/office/drawing/2014/chart" uri="{C3380CC4-5D6E-409C-BE32-E72D297353CC}">
                <c16:uniqueId val="{00000001-F850-43F9-9961-903ACD383A50}"/>
              </c:ext>
            </c:extLst>
          </c:dPt>
          <c:dPt>
            <c:idx val="4"/>
            <c:invertIfNegative val="0"/>
            <c:bubble3D val="0"/>
            <c:spPr>
              <a:solidFill>
                <a:srgbClr val="FFC000"/>
              </a:solidFill>
              <a:ln>
                <a:noFill/>
              </a:ln>
              <a:effectLst/>
            </c:spPr>
            <c:extLst>
              <c:ext xmlns:c16="http://schemas.microsoft.com/office/drawing/2014/chart" uri="{C3380CC4-5D6E-409C-BE32-E72D297353CC}">
                <c16:uniqueId val="{00000003-F850-43F9-9961-903ACD383A50}"/>
              </c:ext>
            </c:extLst>
          </c:dPt>
          <c:dPt>
            <c:idx val="5"/>
            <c:invertIfNegative val="0"/>
            <c:bubble3D val="0"/>
            <c:spPr>
              <a:solidFill>
                <a:srgbClr val="FFC000"/>
              </a:solidFill>
              <a:ln>
                <a:noFill/>
              </a:ln>
              <a:effectLst/>
            </c:spPr>
            <c:extLst>
              <c:ext xmlns:c16="http://schemas.microsoft.com/office/drawing/2014/chart" uri="{C3380CC4-5D6E-409C-BE32-E72D297353CC}">
                <c16:uniqueId val="{00000005-F850-43F9-9961-903ACD383A50}"/>
              </c:ext>
            </c:extLst>
          </c:dPt>
          <c:cat>
            <c:strRef>
              <c:f>'Malaria Slide'!$D$11:$I$11</c:f>
              <c:strCache>
                <c:ptCount val="6"/>
                <c:pt idx="0">
                  <c:v>0</c:v>
                </c:pt>
                <c:pt idx="1">
                  <c:v>1</c:v>
                </c:pt>
                <c:pt idx="2">
                  <c:v>2</c:v>
                </c:pt>
                <c:pt idx="3">
                  <c:v>3</c:v>
                </c:pt>
                <c:pt idx="4">
                  <c:v>4</c:v>
                </c:pt>
                <c:pt idx="5">
                  <c:v>5+</c:v>
                </c:pt>
              </c:strCache>
            </c:strRef>
          </c:cat>
          <c:val>
            <c:numRef>
              <c:f>'Malaria Slide'!$D$12:$I$12</c:f>
              <c:numCache>
                <c:formatCode>General</c:formatCode>
                <c:ptCount val="6"/>
                <c:pt idx="0">
                  <c:v>73</c:v>
                </c:pt>
                <c:pt idx="1">
                  <c:v>187</c:v>
                </c:pt>
                <c:pt idx="2">
                  <c:v>263</c:v>
                </c:pt>
                <c:pt idx="3">
                  <c:v>167</c:v>
                </c:pt>
                <c:pt idx="4">
                  <c:v>86</c:v>
                </c:pt>
                <c:pt idx="5">
                  <c:v>40</c:v>
                </c:pt>
              </c:numCache>
            </c:numRef>
          </c:val>
          <c:extLst>
            <c:ext xmlns:c16="http://schemas.microsoft.com/office/drawing/2014/chart" uri="{C3380CC4-5D6E-409C-BE32-E72D297353CC}">
              <c16:uniqueId val="{00000006-F850-43F9-9961-903ACD383A50}"/>
            </c:ext>
          </c:extLst>
        </c:ser>
        <c:dLbls>
          <c:showLegendKey val="0"/>
          <c:showVal val="0"/>
          <c:showCatName val="0"/>
          <c:showSerName val="0"/>
          <c:showPercent val="0"/>
          <c:showBubbleSize val="0"/>
        </c:dLbls>
        <c:gapWidth val="150"/>
        <c:axId val="1583592063"/>
        <c:axId val="1820180863"/>
      </c:barChart>
      <c:lineChart>
        <c:grouping val="standard"/>
        <c:varyColors val="0"/>
        <c:ser>
          <c:idx val="1"/>
          <c:order val="1"/>
          <c:tx>
            <c:strRef>
              <c:f>'Malaria Slide'!$C$13</c:f>
              <c:strCache>
                <c:ptCount val="1"/>
                <c:pt idx="0">
                  <c:v>Percentage of Sample</c:v>
                </c:pt>
              </c:strCache>
            </c:strRef>
          </c:tx>
          <c:spPr>
            <a:ln w="28575" cap="rnd">
              <a:solidFill>
                <a:schemeClr val="accent2"/>
              </a:solidFill>
              <a:round/>
            </a:ln>
            <a:effectLst/>
          </c:spPr>
          <c:marker>
            <c:symbol val="none"/>
          </c:marker>
          <c:cat>
            <c:strRef>
              <c:f>'Malaria Slide'!$D$11:$I$11</c:f>
              <c:strCache>
                <c:ptCount val="6"/>
                <c:pt idx="0">
                  <c:v>0</c:v>
                </c:pt>
                <c:pt idx="1">
                  <c:v>1</c:v>
                </c:pt>
                <c:pt idx="2">
                  <c:v>2</c:v>
                </c:pt>
                <c:pt idx="3">
                  <c:v>3</c:v>
                </c:pt>
                <c:pt idx="4">
                  <c:v>4</c:v>
                </c:pt>
                <c:pt idx="5">
                  <c:v>5+</c:v>
                </c:pt>
              </c:strCache>
            </c:strRef>
          </c:cat>
          <c:val>
            <c:numRef>
              <c:f>'Malaria Slide'!$D$13:$I$13</c:f>
              <c:numCache>
                <c:formatCode>General</c:formatCode>
                <c:ptCount val="6"/>
                <c:pt idx="0">
                  <c:v>8.9499999999999996E-2</c:v>
                </c:pt>
                <c:pt idx="1">
                  <c:v>0.22920000000000001</c:v>
                </c:pt>
                <c:pt idx="2">
                  <c:v>0.32229999999999998</c:v>
                </c:pt>
                <c:pt idx="3">
                  <c:v>0.20469999999999999</c:v>
                </c:pt>
                <c:pt idx="4">
                  <c:v>0.10539999999999999</c:v>
                </c:pt>
                <c:pt idx="5">
                  <c:v>4.9000000000000002E-2</c:v>
                </c:pt>
              </c:numCache>
            </c:numRef>
          </c:val>
          <c:smooth val="0"/>
          <c:extLst>
            <c:ext xmlns:c16="http://schemas.microsoft.com/office/drawing/2014/chart" uri="{C3380CC4-5D6E-409C-BE32-E72D297353CC}">
              <c16:uniqueId val="{00000007-F850-43F9-9961-903ACD383A50}"/>
            </c:ext>
          </c:extLst>
        </c:ser>
        <c:dLbls>
          <c:showLegendKey val="0"/>
          <c:showVal val="0"/>
          <c:showCatName val="0"/>
          <c:showSerName val="0"/>
          <c:showPercent val="0"/>
          <c:showBubbleSize val="0"/>
        </c:dLbls>
        <c:marker val="1"/>
        <c:smooth val="0"/>
        <c:axId val="1268538959"/>
        <c:axId val="1820190847"/>
      </c:lineChart>
      <c:catAx>
        <c:axId val="158359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180863"/>
        <c:crosses val="autoZero"/>
        <c:auto val="1"/>
        <c:lblAlgn val="ctr"/>
        <c:lblOffset val="100"/>
        <c:noMultiLvlLbl val="0"/>
      </c:catAx>
      <c:valAx>
        <c:axId val="1820180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Workers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3592063"/>
        <c:crosses val="autoZero"/>
        <c:crossBetween val="between"/>
      </c:valAx>
      <c:valAx>
        <c:axId val="1820190847"/>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of Sample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538959"/>
        <c:crosses val="max"/>
        <c:crossBetween val="between"/>
      </c:valAx>
      <c:catAx>
        <c:axId val="1268538959"/>
        <c:scaling>
          <c:orientation val="minMax"/>
        </c:scaling>
        <c:delete val="1"/>
        <c:axPos val="b"/>
        <c:numFmt formatCode="General" sourceLinked="1"/>
        <c:majorTickMark val="none"/>
        <c:minorTickMark val="none"/>
        <c:tickLblPos val="nextTo"/>
        <c:crossAx val="1820190847"/>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Workers Tested</a:t>
            </a:r>
            <a:r>
              <a:rPr lang="en-US" baseline="0"/>
              <a:t> &amp; Treated Over The Study Period</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'Slide 16'!$C$14</c:f>
              <c:strCache>
                <c:ptCount val="1"/>
                <c:pt idx="0">
                  <c:v>Treatment Week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16'!$D$14:$I$14</c:f>
              <c:numCache>
                <c:formatCode>General</c:formatCode>
                <c:ptCount val="6"/>
                <c:pt idx="0">
                  <c:v>139</c:v>
                </c:pt>
                <c:pt idx="1">
                  <c:v>139</c:v>
                </c:pt>
                <c:pt idx="2">
                  <c:v>139</c:v>
                </c:pt>
                <c:pt idx="3">
                  <c:v>139</c:v>
                </c:pt>
                <c:pt idx="4">
                  <c:v>139</c:v>
                </c:pt>
                <c:pt idx="5">
                  <c:v>139</c:v>
                </c:pt>
              </c:numCache>
            </c:numRef>
          </c:val>
          <c:extLst>
            <c:ext xmlns:c16="http://schemas.microsoft.com/office/drawing/2014/chart" uri="{C3380CC4-5D6E-409C-BE32-E72D297353CC}">
              <c16:uniqueId val="{00000000-C861-4215-BF5D-B1E8932508F8}"/>
            </c:ext>
          </c:extLst>
        </c:ser>
        <c:ser>
          <c:idx val="1"/>
          <c:order val="1"/>
          <c:tx>
            <c:strRef>
              <c:f>'Slide 16'!$C$15</c:f>
              <c:strCache>
                <c:ptCount val="1"/>
                <c:pt idx="0">
                  <c:v>Treatment Week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16'!$D$15:$I$15</c:f>
              <c:numCache>
                <c:formatCode>General</c:formatCode>
                <c:ptCount val="6"/>
                <c:pt idx="1">
                  <c:v>204</c:v>
                </c:pt>
                <c:pt idx="2">
                  <c:v>204</c:v>
                </c:pt>
                <c:pt idx="3">
                  <c:v>204</c:v>
                </c:pt>
                <c:pt idx="4">
                  <c:v>204</c:v>
                </c:pt>
                <c:pt idx="5">
                  <c:v>204</c:v>
                </c:pt>
              </c:numCache>
            </c:numRef>
          </c:val>
          <c:extLst>
            <c:ext xmlns:c16="http://schemas.microsoft.com/office/drawing/2014/chart" uri="{C3380CC4-5D6E-409C-BE32-E72D297353CC}">
              <c16:uniqueId val="{00000001-C861-4215-BF5D-B1E8932508F8}"/>
            </c:ext>
          </c:extLst>
        </c:ser>
        <c:ser>
          <c:idx val="2"/>
          <c:order val="2"/>
          <c:tx>
            <c:strRef>
              <c:f>'Slide 16'!$C$16</c:f>
              <c:strCache>
                <c:ptCount val="1"/>
                <c:pt idx="0">
                  <c:v>Treatment Week 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16'!$D$16:$I$16</c:f>
              <c:numCache>
                <c:formatCode>General</c:formatCode>
                <c:ptCount val="6"/>
                <c:pt idx="2">
                  <c:v>184</c:v>
                </c:pt>
                <c:pt idx="3">
                  <c:v>184</c:v>
                </c:pt>
                <c:pt idx="4">
                  <c:v>184</c:v>
                </c:pt>
                <c:pt idx="5">
                  <c:v>184</c:v>
                </c:pt>
              </c:numCache>
            </c:numRef>
          </c:val>
          <c:extLst>
            <c:ext xmlns:c16="http://schemas.microsoft.com/office/drawing/2014/chart" uri="{C3380CC4-5D6E-409C-BE32-E72D297353CC}">
              <c16:uniqueId val="{00000002-C861-4215-BF5D-B1E8932508F8}"/>
            </c:ext>
          </c:extLst>
        </c:ser>
        <c:ser>
          <c:idx val="3"/>
          <c:order val="3"/>
          <c:tx>
            <c:strRef>
              <c:f>'Slide 16'!$C$17</c:f>
              <c:strCache>
                <c:ptCount val="1"/>
                <c:pt idx="0">
                  <c:v>Treatment Week 4</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16'!$D$17:$I$17</c:f>
              <c:numCache>
                <c:formatCode>General</c:formatCode>
                <c:ptCount val="6"/>
                <c:pt idx="3">
                  <c:v>159</c:v>
                </c:pt>
                <c:pt idx="4">
                  <c:v>159</c:v>
                </c:pt>
                <c:pt idx="5">
                  <c:v>159</c:v>
                </c:pt>
              </c:numCache>
            </c:numRef>
          </c:val>
          <c:extLst>
            <c:ext xmlns:c16="http://schemas.microsoft.com/office/drawing/2014/chart" uri="{C3380CC4-5D6E-409C-BE32-E72D297353CC}">
              <c16:uniqueId val="{00000003-C861-4215-BF5D-B1E8932508F8}"/>
            </c:ext>
          </c:extLst>
        </c:ser>
        <c:ser>
          <c:idx val="4"/>
          <c:order val="4"/>
          <c:tx>
            <c:strRef>
              <c:f>'Slide 16'!$C$18</c:f>
              <c:strCache>
                <c:ptCount val="1"/>
                <c:pt idx="0">
                  <c:v>Treatment Week 5</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16'!$D$18:$I$18</c:f>
              <c:numCache>
                <c:formatCode>General</c:formatCode>
                <c:ptCount val="6"/>
                <c:pt idx="4">
                  <c:v>110</c:v>
                </c:pt>
                <c:pt idx="5">
                  <c:v>110</c:v>
                </c:pt>
              </c:numCache>
            </c:numRef>
          </c:val>
          <c:extLst>
            <c:ext xmlns:c16="http://schemas.microsoft.com/office/drawing/2014/chart" uri="{C3380CC4-5D6E-409C-BE32-E72D297353CC}">
              <c16:uniqueId val="{00000004-C861-4215-BF5D-B1E8932508F8}"/>
            </c:ext>
          </c:extLst>
        </c:ser>
        <c:ser>
          <c:idx val="5"/>
          <c:order val="5"/>
          <c:tx>
            <c:strRef>
              <c:f>'Slide 16'!$C$19</c:f>
              <c:strCache>
                <c:ptCount val="1"/>
                <c:pt idx="0">
                  <c:v>Treatment Week 6</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16'!$D$19:$I$19</c:f>
              <c:numCache>
                <c:formatCode>General</c:formatCode>
                <c:ptCount val="6"/>
                <c:pt idx="5">
                  <c:v>18</c:v>
                </c:pt>
              </c:numCache>
            </c:numRef>
          </c:val>
          <c:extLst>
            <c:ext xmlns:c16="http://schemas.microsoft.com/office/drawing/2014/chart" uri="{C3380CC4-5D6E-409C-BE32-E72D297353CC}">
              <c16:uniqueId val="{00000005-C861-4215-BF5D-B1E8932508F8}"/>
            </c:ext>
          </c:extLst>
        </c:ser>
        <c:dLbls>
          <c:dLblPos val="ctr"/>
          <c:showLegendKey val="0"/>
          <c:showVal val="1"/>
          <c:showCatName val="0"/>
          <c:showSerName val="0"/>
          <c:showPercent val="0"/>
          <c:showBubbleSize val="0"/>
        </c:dLbls>
        <c:gapWidth val="150"/>
        <c:overlap val="100"/>
        <c:axId val="1075341280"/>
        <c:axId val="1072085440"/>
      </c:barChart>
      <c:catAx>
        <c:axId val="1075341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Study Weeks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085440"/>
        <c:crosses val="autoZero"/>
        <c:auto val="1"/>
        <c:lblAlgn val="ctr"/>
        <c:lblOffset val="100"/>
        <c:noMultiLvlLbl val="0"/>
      </c:catAx>
      <c:valAx>
        <c:axId val="107208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Workers Treated</a:t>
                </a:r>
                <a:r>
                  <a:rPr lang="en-US" baseline="0"/>
                  <a: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41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Workers Tested</a:t>
            </a:r>
            <a:r>
              <a:rPr lang="en-US" baseline="0" dirty="0"/>
              <a:t> &amp; Treated Over The Study </a:t>
            </a:r>
            <a:r>
              <a:rPr lang="en-US" baseline="0" dirty="0" smtClean="0"/>
              <a:t>Period:  </a:t>
            </a:r>
          </a:p>
          <a:p>
            <a:pPr>
              <a:defRPr/>
            </a:pPr>
            <a:r>
              <a:rPr lang="en-US" baseline="0" dirty="0" smtClean="0"/>
              <a:t>Data Structure for a 1 week comparison of the TOT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'Slide 16'!$C$14</c:f>
              <c:strCache>
                <c:ptCount val="1"/>
                <c:pt idx="0">
                  <c:v>Treatment Week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16'!$D$14:$I$14</c:f>
              <c:numCache>
                <c:formatCode>General</c:formatCode>
                <c:ptCount val="6"/>
                <c:pt idx="0">
                  <c:v>139</c:v>
                </c:pt>
                <c:pt idx="1">
                  <c:v>139</c:v>
                </c:pt>
                <c:pt idx="2">
                  <c:v>139</c:v>
                </c:pt>
                <c:pt idx="3">
                  <c:v>139</c:v>
                </c:pt>
                <c:pt idx="4">
                  <c:v>139</c:v>
                </c:pt>
                <c:pt idx="5">
                  <c:v>139</c:v>
                </c:pt>
              </c:numCache>
            </c:numRef>
          </c:val>
          <c:extLst>
            <c:ext xmlns:c16="http://schemas.microsoft.com/office/drawing/2014/chart" uri="{C3380CC4-5D6E-409C-BE32-E72D297353CC}">
              <c16:uniqueId val="{00000000-029A-4AFB-8348-46332A6D44C6}"/>
            </c:ext>
          </c:extLst>
        </c:ser>
        <c:ser>
          <c:idx val="1"/>
          <c:order val="1"/>
          <c:tx>
            <c:strRef>
              <c:f>'Slide 16'!$C$15</c:f>
              <c:strCache>
                <c:ptCount val="1"/>
                <c:pt idx="0">
                  <c:v>Treatment Week 2</c:v>
                </c:pt>
              </c:strCache>
            </c:strRef>
          </c:tx>
          <c:spPr>
            <a:solidFill>
              <a:schemeClr val="accent4"/>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E95-410F-A19C-A569E66425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16'!$D$15:$I$15</c:f>
              <c:numCache>
                <c:formatCode>General</c:formatCode>
                <c:ptCount val="6"/>
                <c:pt idx="1">
                  <c:v>204</c:v>
                </c:pt>
                <c:pt idx="2">
                  <c:v>204</c:v>
                </c:pt>
                <c:pt idx="3">
                  <c:v>204</c:v>
                </c:pt>
                <c:pt idx="4">
                  <c:v>204</c:v>
                </c:pt>
                <c:pt idx="5">
                  <c:v>204</c:v>
                </c:pt>
              </c:numCache>
            </c:numRef>
          </c:val>
          <c:extLst>
            <c:ext xmlns:c16="http://schemas.microsoft.com/office/drawing/2014/chart" uri="{C3380CC4-5D6E-409C-BE32-E72D297353CC}">
              <c16:uniqueId val="{00000001-029A-4AFB-8348-46332A6D44C6}"/>
            </c:ext>
          </c:extLst>
        </c:ser>
        <c:ser>
          <c:idx val="2"/>
          <c:order val="2"/>
          <c:tx>
            <c:strRef>
              <c:f>'Slide 16'!$C$16</c:f>
              <c:strCache>
                <c:ptCount val="1"/>
                <c:pt idx="0">
                  <c:v>Treatment Week 3</c:v>
                </c:pt>
              </c:strCache>
            </c:strRef>
          </c:tx>
          <c:spPr>
            <a:solidFill>
              <a:schemeClr val="accent6"/>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E95-410F-A19C-A569E66425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16'!$D$16:$I$16</c:f>
              <c:numCache>
                <c:formatCode>General</c:formatCode>
                <c:ptCount val="6"/>
                <c:pt idx="2">
                  <c:v>184</c:v>
                </c:pt>
                <c:pt idx="3">
                  <c:v>184</c:v>
                </c:pt>
                <c:pt idx="4">
                  <c:v>184</c:v>
                </c:pt>
                <c:pt idx="5">
                  <c:v>184</c:v>
                </c:pt>
              </c:numCache>
            </c:numRef>
          </c:val>
          <c:extLst>
            <c:ext xmlns:c16="http://schemas.microsoft.com/office/drawing/2014/chart" uri="{C3380CC4-5D6E-409C-BE32-E72D297353CC}">
              <c16:uniqueId val="{00000002-029A-4AFB-8348-46332A6D44C6}"/>
            </c:ext>
          </c:extLst>
        </c:ser>
        <c:ser>
          <c:idx val="3"/>
          <c:order val="3"/>
          <c:tx>
            <c:strRef>
              <c:f>'Slide 16'!$C$17</c:f>
              <c:strCache>
                <c:ptCount val="1"/>
                <c:pt idx="0">
                  <c:v>Treatment Week 4</c:v>
                </c:pt>
              </c:strCache>
            </c:strRef>
          </c:tx>
          <c:spPr>
            <a:solidFill>
              <a:schemeClr val="accent2">
                <a:lumMod val="6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E95-410F-A19C-A569E66425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16'!$D$17:$I$17</c:f>
              <c:numCache>
                <c:formatCode>General</c:formatCode>
                <c:ptCount val="6"/>
                <c:pt idx="3">
                  <c:v>159</c:v>
                </c:pt>
                <c:pt idx="4">
                  <c:v>159</c:v>
                </c:pt>
                <c:pt idx="5">
                  <c:v>159</c:v>
                </c:pt>
              </c:numCache>
            </c:numRef>
          </c:val>
          <c:extLst>
            <c:ext xmlns:c16="http://schemas.microsoft.com/office/drawing/2014/chart" uri="{C3380CC4-5D6E-409C-BE32-E72D297353CC}">
              <c16:uniqueId val="{00000003-029A-4AFB-8348-46332A6D44C6}"/>
            </c:ext>
          </c:extLst>
        </c:ser>
        <c:ser>
          <c:idx val="4"/>
          <c:order val="4"/>
          <c:tx>
            <c:strRef>
              <c:f>'Slide 16'!$C$18</c:f>
              <c:strCache>
                <c:ptCount val="1"/>
                <c:pt idx="0">
                  <c:v>Treatment Week 5</c:v>
                </c:pt>
              </c:strCache>
            </c:strRef>
          </c:tx>
          <c:spPr>
            <a:solidFill>
              <a:schemeClr val="accent4">
                <a:lumMod val="60000"/>
              </a:schemeClr>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E95-410F-A19C-A569E66425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16'!$D$18:$I$18</c:f>
              <c:numCache>
                <c:formatCode>General</c:formatCode>
                <c:ptCount val="6"/>
                <c:pt idx="4">
                  <c:v>110</c:v>
                </c:pt>
                <c:pt idx="5">
                  <c:v>110</c:v>
                </c:pt>
              </c:numCache>
            </c:numRef>
          </c:val>
          <c:extLst>
            <c:ext xmlns:c16="http://schemas.microsoft.com/office/drawing/2014/chart" uri="{C3380CC4-5D6E-409C-BE32-E72D297353CC}">
              <c16:uniqueId val="{00000004-029A-4AFB-8348-46332A6D44C6}"/>
            </c:ext>
          </c:extLst>
        </c:ser>
        <c:ser>
          <c:idx val="5"/>
          <c:order val="5"/>
          <c:tx>
            <c:strRef>
              <c:f>'Slide 16'!$C$19</c:f>
              <c:strCache>
                <c:ptCount val="1"/>
                <c:pt idx="0">
                  <c:v>Treatment Week 6</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16'!$D$19:$I$19</c:f>
              <c:numCache>
                <c:formatCode>General</c:formatCode>
                <c:ptCount val="6"/>
                <c:pt idx="5">
                  <c:v>18</c:v>
                </c:pt>
              </c:numCache>
            </c:numRef>
          </c:val>
          <c:extLst>
            <c:ext xmlns:c16="http://schemas.microsoft.com/office/drawing/2014/chart" uri="{C3380CC4-5D6E-409C-BE32-E72D297353CC}">
              <c16:uniqueId val="{00000005-029A-4AFB-8348-46332A6D44C6}"/>
            </c:ext>
          </c:extLst>
        </c:ser>
        <c:dLbls>
          <c:dLblPos val="ctr"/>
          <c:showLegendKey val="0"/>
          <c:showVal val="1"/>
          <c:showCatName val="0"/>
          <c:showSerName val="0"/>
          <c:showPercent val="0"/>
          <c:showBubbleSize val="0"/>
        </c:dLbls>
        <c:gapWidth val="150"/>
        <c:overlap val="100"/>
        <c:axId val="1075341280"/>
        <c:axId val="1072085440"/>
      </c:barChart>
      <c:catAx>
        <c:axId val="1075341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Study Weeks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085440"/>
        <c:crosses val="autoZero"/>
        <c:auto val="1"/>
        <c:lblAlgn val="ctr"/>
        <c:lblOffset val="100"/>
        <c:noMultiLvlLbl val="0"/>
      </c:catAx>
      <c:valAx>
        <c:axId val="107208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Workers Treated</a:t>
                </a:r>
                <a:r>
                  <a:rPr lang="en-US" baseline="0"/>
                  <a: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41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Workers Tested</a:t>
            </a:r>
            <a:r>
              <a:rPr lang="en-US" baseline="0"/>
              <a:t> &amp; Treated Over The Study Period</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'Slide 16'!$C$14</c:f>
              <c:strCache>
                <c:ptCount val="1"/>
                <c:pt idx="0">
                  <c:v>Treatment Week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16'!$D$14:$I$14</c:f>
              <c:numCache>
                <c:formatCode>General</c:formatCode>
                <c:ptCount val="6"/>
                <c:pt idx="0">
                  <c:v>139</c:v>
                </c:pt>
                <c:pt idx="1">
                  <c:v>139</c:v>
                </c:pt>
                <c:pt idx="2">
                  <c:v>139</c:v>
                </c:pt>
                <c:pt idx="3">
                  <c:v>139</c:v>
                </c:pt>
                <c:pt idx="4">
                  <c:v>139</c:v>
                </c:pt>
                <c:pt idx="5">
                  <c:v>139</c:v>
                </c:pt>
              </c:numCache>
            </c:numRef>
          </c:val>
          <c:extLst>
            <c:ext xmlns:c16="http://schemas.microsoft.com/office/drawing/2014/chart" uri="{C3380CC4-5D6E-409C-BE32-E72D297353CC}">
              <c16:uniqueId val="{00000000-82D1-4CD8-8F7C-86801611F53B}"/>
            </c:ext>
          </c:extLst>
        </c:ser>
        <c:ser>
          <c:idx val="1"/>
          <c:order val="1"/>
          <c:tx>
            <c:strRef>
              <c:f>'Slide 16'!$C$15</c:f>
              <c:strCache>
                <c:ptCount val="1"/>
                <c:pt idx="0">
                  <c:v>Treatment Week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16'!$D$15:$I$15</c:f>
              <c:numCache>
                <c:formatCode>General</c:formatCode>
                <c:ptCount val="6"/>
                <c:pt idx="1">
                  <c:v>204</c:v>
                </c:pt>
                <c:pt idx="2">
                  <c:v>204</c:v>
                </c:pt>
                <c:pt idx="3">
                  <c:v>204</c:v>
                </c:pt>
                <c:pt idx="4">
                  <c:v>204</c:v>
                </c:pt>
                <c:pt idx="5">
                  <c:v>204</c:v>
                </c:pt>
              </c:numCache>
            </c:numRef>
          </c:val>
          <c:extLst>
            <c:ext xmlns:c16="http://schemas.microsoft.com/office/drawing/2014/chart" uri="{C3380CC4-5D6E-409C-BE32-E72D297353CC}">
              <c16:uniqueId val="{00000001-82D1-4CD8-8F7C-86801611F53B}"/>
            </c:ext>
          </c:extLst>
        </c:ser>
        <c:ser>
          <c:idx val="2"/>
          <c:order val="2"/>
          <c:tx>
            <c:strRef>
              <c:f>'Slide 16'!$C$16</c:f>
              <c:strCache>
                <c:ptCount val="1"/>
                <c:pt idx="0">
                  <c:v>Treatment Week 3</c:v>
                </c:pt>
              </c:strCache>
            </c:strRef>
          </c:tx>
          <c:spPr>
            <a:solidFill>
              <a:schemeClr val="accent6"/>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4BF-4E84-BD88-BCC27473528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16'!$D$16:$I$16</c:f>
              <c:numCache>
                <c:formatCode>General</c:formatCode>
                <c:ptCount val="6"/>
                <c:pt idx="2">
                  <c:v>184</c:v>
                </c:pt>
                <c:pt idx="3">
                  <c:v>184</c:v>
                </c:pt>
                <c:pt idx="4">
                  <c:v>184</c:v>
                </c:pt>
                <c:pt idx="5">
                  <c:v>184</c:v>
                </c:pt>
              </c:numCache>
            </c:numRef>
          </c:val>
          <c:extLst>
            <c:ext xmlns:c16="http://schemas.microsoft.com/office/drawing/2014/chart" uri="{C3380CC4-5D6E-409C-BE32-E72D297353CC}">
              <c16:uniqueId val="{00000002-82D1-4CD8-8F7C-86801611F53B}"/>
            </c:ext>
          </c:extLst>
        </c:ser>
        <c:ser>
          <c:idx val="3"/>
          <c:order val="3"/>
          <c:tx>
            <c:strRef>
              <c:f>'Slide 16'!$C$17</c:f>
              <c:strCache>
                <c:ptCount val="1"/>
                <c:pt idx="0">
                  <c:v>Treatment Week 4</c:v>
                </c:pt>
              </c:strCache>
            </c:strRef>
          </c:tx>
          <c:spPr>
            <a:solidFill>
              <a:schemeClr val="accent2">
                <a:lumMod val="6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4BF-4E84-BD88-BCC27473528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16'!$D$17:$I$17</c:f>
              <c:numCache>
                <c:formatCode>General</c:formatCode>
                <c:ptCount val="6"/>
                <c:pt idx="3">
                  <c:v>159</c:v>
                </c:pt>
                <c:pt idx="4">
                  <c:v>159</c:v>
                </c:pt>
                <c:pt idx="5">
                  <c:v>159</c:v>
                </c:pt>
              </c:numCache>
            </c:numRef>
          </c:val>
          <c:extLst>
            <c:ext xmlns:c16="http://schemas.microsoft.com/office/drawing/2014/chart" uri="{C3380CC4-5D6E-409C-BE32-E72D297353CC}">
              <c16:uniqueId val="{00000003-82D1-4CD8-8F7C-86801611F53B}"/>
            </c:ext>
          </c:extLst>
        </c:ser>
        <c:ser>
          <c:idx val="4"/>
          <c:order val="4"/>
          <c:tx>
            <c:strRef>
              <c:f>'Slide 16'!$C$18</c:f>
              <c:strCache>
                <c:ptCount val="1"/>
                <c:pt idx="0">
                  <c:v>Treatment Week 5</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16'!$D$18:$I$18</c:f>
              <c:numCache>
                <c:formatCode>General</c:formatCode>
                <c:ptCount val="6"/>
                <c:pt idx="4">
                  <c:v>110</c:v>
                </c:pt>
                <c:pt idx="5">
                  <c:v>110</c:v>
                </c:pt>
              </c:numCache>
            </c:numRef>
          </c:val>
          <c:extLst>
            <c:ext xmlns:c16="http://schemas.microsoft.com/office/drawing/2014/chart" uri="{C3380CC4-5D6E-409C-BE32-E72D297353CC}">
              <c16:uniqueId val="{00000004-82D1-4CD8-8F7C-86801611F53B}"/>
            </c:ext>
          </c:extLst>
        </c:ser>
        <c:ser>
          <c:idx val="5"/>
          <c:order val="5"/>
          <c:tx>
            <c:strRef>
              <c:f>'Slide 16'!$C$19</c:f>
              <c:strCache>
                <c:ptCount val="1"/>
                <c:pt idx="0">
                  <c:v>Treatment Week 6</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16'!$D$19:$I$19</c:f>
              <c:numCache>
                <c:formatCode>General</c:formatCode>
                <c:ptCount val="6"/>
                <c:pt idx="5">
                  <c:v>18</c:v>
                </c:pt>
              </c:numCache>
            </c:numRef>
          </c:val>
          <c:extLst>
            <c:ext xmlns:c16="http://schemas.microsoft.com/office/drawing/2014/chart" uri="{C3380CC4-5D6E-409C-BE32-E72D297353CC}">
              <c16:uniqueId val="{00000005-82D1-4CD8-8F7C-86801611F53B}"/>
            </c:ext>
          </c:extLst>
        </c:ser>
        <c:dLbls>
          <c:dLblPos val="ctr"/>
          <c:showLegendKey val="0"/>
          <c:showVal val="1"/>
          <c:showCatName val="0"/>
          <c:showSerName val="0"/>
          <c:showPercent val="0"/>
          <c:showBubbleSize val="0"/>
        </c:dLbls>
        <c:gapWidth val="150"/>
        <c:overlap val="100"/>
        <c:axId val="1075341280"/>
        <c:axId val="1072085440"/>
      </c:barChart>
      <c:catAx>
        <c:axId val="1075341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Study Weeks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085440"/>
        <c:crosses val="autoZero"/>
        <c:auto val="1"/>
        <c:lblAlgn val="ctr"/>
        <c:lblOffset val="100"/>
        <c:noMultiLvlLbl val="0"/>
      </c:catAx>
      <c:valAx>
        <c:axId val="107208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Workers Treated</a:t>
                </a:r>
                <a:r>
                  <a:rPr lang="en-US" baseline="0"/>
                  <a: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41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Workers Tested</a:t>
            </a:r>
            <a:r>
              <a:rPr lang="en-US" baseline="0"/>
              <a:t> &amp; Treated Over The Study Period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'Slide 16'!$C$14</c:f>
              <c:strCache>
                <c:ptCount val="1"/>
                <c:pt idx="0">
                  <c:v>Treatment Week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16'!$D$14:$I$14</c:f>
              <c:numCache>
                <c:formatCode>General</c:formatCode>
                <c:ptCount val="6"/>
                <c:pt idx="0">
                  <c:v>139</c:v>
                </c:pt>
                <c:pt idx="1">
                  <c:v>139</c:v>
                </c:pt>
                <c:pt idx="2">
                  <c:v>139</c:v>
                </c:pt>
                <c:pt idx="3">
                  <c:v>139</c:v>
                </c:pt>
                <c:pt idx="4">
                  <c:v>139</c:v>
                </c:pt>
                <c:pt idx="5">
                  <c:v>139</c:v>
                </c:pt>
              </c:numCache>
            </c:numRef>
          </c:val>
          <c:extLst>
            <c:ext xmlns:c16="http://schemas.microsoft.com/office/drawing/2014/chart" uri="{C3380CC4-5D6E-409C-BE32-E72D297353CC}">
              <c16:uniqueId val="{00000000-82D1-4CD8-8F7C-86801611F53B}"/>
            </c:ext>
          </c:extLst>
        </c:ser>
        <c:ser>
          <c:idx val="1"/>
          <c:order val="1"/>
          <c:tx>
            <c:strRef>
              <c:f>'Slide 16'!$C$15</c:f>
              <c:strCache>
                <c:ptCount val="1"/>
                <c:pt idx="0">
                  <c:v>Treatment Week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16'!$D$15:$I$15</c:f>
              <c:numCache>
                <c:formatCode>General</c:formatCode>
                <c:ptCount val="6"/>
                <c:pt idx="1">
                  <c:v>204</c:v>
                </c:pt>
                <c:pt idx="2">
                  <c:v>204</c:v>
                </c:pt>
                <c:pt idx="3">
                  <c:v>204</c:v>
                </c:pt>
                <c:pt idx="4">
                  <c:v>204</c:v>
                </c:pt>
                <c:pt idx="5">
                  <c:v>204</c:v>
                </c:pt>
              </c:numCache>
            </c:numRef>
          </c:val>
          <c:extLst>
            <c:ext xmlns:c16="http://schemas.microsoft.com/office/drawing/2014/chart" uri="{C3380CC4-5D6E-409C-BE32-E72D297353CC}">
              <c16:uniqueId val="{00000001-82D1-4CD8-8F7C-86801611F53B}"/>
            </c:ext>
          </c:extLst>
        </c:ser>
        <c:ser>
          <c:idx val="2"/>
          <c:order val="2"/>
          <c:tx>
            <c:strRef>
              <c:f>'Slide 16'!$C$16</c:f>
              <c:strCache>
                <c:ptCount val="1"/>
                <c:pt idx="0">
                  <c:v>Treatment Week 3</c:v>
                </c:pt>
              </c:strCache>
            </c:strRef>
          </c:tx>
          <c:spPr>
            <a:solidFill>
              <a:schemeClr val="accent6"/>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A58-4AB6-81AF-1498F491F2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16'!$D$16:$I$16</c:f>
              <c:numCache>
                <c:formatCode>General</c:formatCode>
                <c:ptCount val="6"/>
                <c:pt idx="2">
                  <c:v>184</c:v>
                </c:pt>
                <c:pt idx="3">
                  <c:v>184</c:v>
                </c:pt>
                <c:pt idx="4">
                  <c:v>184</c:v>
                </c:pt>
                <c:pt idx="5">
                  <c:v>184</c:v>
                </c:pt>
              </c:numCache>
            </c:numRef>
          </c:val>
          <c:extLst>
            <c:ext xmlns:c16="http://schemas.microsoft.com/office/drawing/2014/chart" uri="{C3380CC4-5D6E-409C-BE32-E72D297353CC}">
              <c16:uniqueId val="{00000002-82D1-4CD8-8F7C-86801611F53B}"/>
            </c:ext>
          </c:extLst>
        </c:ser>
        <c:ser>
          <c:idx val="3"/>
          <c:order val="3"/>
          <c:tx>
            <c:strRef>
              <c:f>'Slide 16'!$C$17</c:f>
              <c:strCache>
                <c:ptCount val="1"/>
                <c:pt idx="0">
                  <c:v>Treatment Week 4</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16'!$D$17:$I$17</c:f>
              <c:numCache>
                <c:formatCode>General</c:formatCode>
                <c:ptCount val="6"/>
                <c:pt idx="3">
                  <c:v>159</c:v>
                </c:pt>
                <c:pt idx="4">
                  <c:v>159</c:v>
                </c:pt>
                <c:pt idx="5">
                  <c:v>159</c:v>
                </c:pt>
              </c:numCache>
            </c:numRef>
          </c:val>
          <c:extLst>
            <c:ext xmlns:c16="http://schemas.microsoft.com/office/drawing/2014/chart" uri="{C3380CC4-5D6E-409C-BE32-E72D297353CC}">
              <c16:uniqueId val="{00000003-82D1-4CD8-8F7C-86801611F53B}"/>
            </c:ext>
          </c:extLst>
        </c:ser>
        <c:ser>
          <c:idx val="4"/>
          <c:order val="4"/>
          <c:tx>
            <c:strRef>
              <c:f>'Slide 16'!$C$18</c:f>
              <c:strCache>
                <c:ptCount val="1"/>
                <c:pt idx="0">
                  <c:v>Treatment Week 5</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16'!$D$18:$I$18</c:f>
              <c:numCache>
                <c:formatCode>General</c:formatCode>
                <c:ptCount val="6"/>
                <c:pt idx="4">
                  <c:v>110</c:v>
                </c:pt>
                <c:pt idx="5">
                  <c:v>110</c:v>
                </c:pt>
              </c:numCache>
            </c:numRef>
          </c:val>
          <c:extLst>
            <c:ext xmlns:c16="http://schemas.microsoft.com/office/drawing/2014/chart" uri="{C3380CC4-5D6E-409C-BE32-E72D297353CC}">
              <c16:uniqueId val="{00000004-82D1-4CD8-8F7C-86801611F53B}"/>
            </c:ext>
          </c:extLst>
        </c:ser>
        <c:ser>
          <c:idx val="5"/>
          <c:order val="5"/>
          <c:tx>
            <c:strRef>
              <c:f>'Slide 16'!$C$19</c:f>
              <c:strCache>
                <c:ptCount val="1"/>
                <c:pt idx="0">
                  <c:v>Treatment Week 6</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16'!$D$19:$I$19</c:f>
              <c:numCache>
                <c:formatCode>General</c:formatCode>
                <c:ptCount val="6"/>
                <c:pt idx="5">
                  <c:v>18</c:v>
                </c:pt>
              </c:numCache>
            </c:numRef>
          </c:val>
          <c:extLst>
            <c:ext xmlns:c16="http://schemas.microsoft.com/office/drawing/2014/chart" uri="{C3380CC4-5D6E-409C-BE32-E72D297353CC}">
              <c16:uniqueId val="{00000005-82D1-4CD8-8F7C-86801611F53B}"/>
            </c:ext>
          </c:extLst>
        </c:ser>
        <c:dLbls>
          <c:dLblPos val="ctr"/>
          <c:showLegendKey val="0"/>
          <c:showVal val="1"/>
          <c:showCatName val="0"/>
          <c:showSerName val="0"/>
          <c:showPercent val="0"/>
          <c:showBubbleSize val="0"/>
        </c:dLbls>
        <c:gapWidth val="150"/>
        <c:overlap val="100"/>
        <c:axId val="1075341280"/>
        <c:axId val="1072085440"/>
      </c:barChart>
      <c:catAx>
        <c:axId val="1075341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Study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085440"/>
        <c:crosses val="autoZero"/>
        <c:auto val="1"/>
        <c:lblAlgn val="ctr"/>
        <c:lblOffset val="100"/>
        <c:noMultiLvlLbl val="0"/>
      </c:catAx>
      <c:valAx>
        <c:axId val="107208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Workers Treated</a:t>
                </a:r>
                <a:r>
                  <a:rPr lang="en-US"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4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Workers Tested</a:t>
            </a:r>
            <a:r>
              <a:rPr lang="en-US" baseline="0"/>
              <a:t> &amp; Treated Over The Study Period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'Slide 16'!$C$14</c:f>
              <c:strCache>
                <c:ptCount val="1"/>
                <c:pt idx="0">
                  <c:v>Treatment Week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16'!$D$14:$I$14</c:f>
              <c:numCache>
                <c:formatCode>General</c:formatCode>
                <c:ptCount val="6"/>
                <c:pt idx="0">
                  <c:v>139</c:v>
                </c:pt>
                <c:pt idx="1">
                  <c:v>139</c:v>
                </c:pt>
                <c:pt idx="2">
                  <c:v>139</c:v>
                </c:pt>
                <c:pt idx="3">
                  <c:v>139</c:v>
                </c:pt>
                <c:pt idx="4">
                  <c:v>139</c:v>
                </c:pt>
                <c:pt idx="5">
                  <c:v>139</c:v>
                </c:pt>
              </c:numCache>
            </c:numRef>
          </c:val>
          <c:extLst>
            <c:ext xmlns:c16="http://schemas.microsoft.com/office/drawing/2014/chart" uri="{C3380CC4-5D6E-409C-BE32-E72D297353CC}">
              <c16:uniqueId val="{00000000-82D1-4CD8-8F7C-86801611F53B}"/>
            </c:ext>
          </c:extLst>
        </c:ser>
        <c:ser>
          <c:idx val="1"/>
          <c:order val="1"/>
          <c:tx>
            <c:strRef>
              <c:f>'Slide 16'!$C$15</c:f>
              <c:strCache>
                <c:ptCount val="1"/>
                <c:pt idx="0">
                  <c:v>Treatment Week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16'!$D$15:$I$15</c:f>
              <c:numCache>
                <c:formatCode>General</c:formatCode>
                <c:ptCount val="6"/>
                <c:pt idx="1">
                  <c:v>204</c:v>
                </c:pt>
                <c:pt idx="2">
                  <c:v>204</c:v>
                </c:pt>
                <c:pt idx="3">
                  <c:v>204</c:v>
                </c:pt>
                <c:pt idx="4">
                  <c:v>204</c:v>
                </c:pt>
                <c:pt idx="5">
                  <c:v>204</c:v>
                </c:pt>
              </c:numCache>
            </c:numRef>
          </c:val>
          <c:extLst>
            <c:ext xmlns:c16="http://schemas.microsoft.com/office/drawing/2014/chart" uri="{C3380CC4-5D6E-409C-BE32-E72D297353CC}">
              <c16:uniqueId val="{00000001-82D1-4CD8-8F7C-86801611F53B}"/>
            </c:ext>
          </c:extLst>
        </c:ser>
        <c:ser>
          <c:idx val="2"/>
          <c:order val="2"/>
          <c:tx>
            <c:strRef>
              <c:f>'Slide 16'!$C$16</c:f>
              <c:strCache>
                <c:ptCount val="1"/>
                <c:pt idx="0">
                  <c:v>Treatment Week 3</c:v>
                </c:pt>
              </c:strCache>
            </c:strRef>
          </c:tx>
          <c:spPr>
            <a:solidFill>
              <a:schemeClr val="accent6"/>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4BF-4E84-BD88-BCC274735284}"/>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C78-4234-A079-5CB967FECB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16'!$D$16:$I$16</c:f>
              <c:numCache>
                <c:formatCode>General</c:formatCode>
                <c:ptCount val="6"/>
                <c:pt idx="2">
                  <c:v>184</c:v>
                </c:pt>
                <c:pt idx="3">
                  <c:v>184</c:v>
                </c:pt>
                <c:pt idx="4">
                  <c:v>184</c:v>
                </c:pt>
                <c:pt idx="5">
                  <c:v>184</c:v>
                </c:pt>
              </c:numCache>
            </c:numRef>
          </c:val>
          <c:extLst>
            <c:ext xmlns:c16="http://schemas.microsoft.com/office/drawing/2014/chart" uri="{C3380CC4-5D6E-409C-BE32-E72D297353CC}">
              <c16:uniqueId val="{00000002-82D1-4CD8-8F7C-86801611F53B}"/>
            </c:ext>
          </c:extLst>
        </c:ser>
        <c:ser>
          <c:idx val="3"/>
          <c:order val="3"/>
          <c:tx>
            <c:strRef>
              <c:f>'Slide 16'!$C$17</c:f>
              <c:strCache>
                <c:ptCount val="1"/>
                <c:pt idx="0">
                  <c:v>Treatment Week 4</c:v>
                </c:pt>
              </c:strCache>
            </c:strRef>
          </c:tx>
          <c:spPr>
            <a:solidFill>
              <a:schemeClr val="accent2">
                <a:lumMod val="6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4BF-4E84-BD88-BCC274735284}"/>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C78-4234-A079-5CB967FECB7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16'!$D$17:$I$17</c:f>
              <c:numCache>
                <c:formatCode>General</c:formatCode>
                <c:ptCount val="6"/>
                <c:pt idx="3">
                  <c:v>159</c:v>
                </c:pt>
                <c:pt idx="4">
                  <c:v>159</c:v>
                </c:pt>
                <c:pt idx="5">
                  <c:v>159</c:v>
                </c:pt>
              </c:numCache>
            </c:numRef>
          </c:val>
          <c:extLst>
            <c:ext xmlns:c16="http://schemas.microsoft.com/office/drawing/2014/chart" uri="{C3380CC4-5D6E-409C-BE32-E72D297353CC}">
              <c16:uniqueId val="{00000003-82D1-4CD8-8F7C-86801611F53B}"/>
            </c:ext>
          </c:extLst>
        </c:ser>
        <c:ser>
          <c:idx val="4"/>
          <c:order val="4"/>
          <c:tx>
            <c:strRef>
              <c:f>'Slide 16'!$C$18</c:f>
              <c:strCache>
                <c:ptCount val="1"/>
                <c:pt idx="0">
                  <c:v>Treatment Week 5</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16'!$D$18:$I$18</c:f>
              <c:numCache>
                <c:formatCode>General</c:formatCode>
                <c:ptCount val="6"/>
                <c:pt idx="4">
                  <c:v>110</c:v>
                </c:pt>
                <c:pt idx="5">
                  <c:v>110</c:v>
                </c:pt>
              </c:numCache>
            </c:numRef>
          </c:val>
          <c:extLst>
            <c:ext xmlns:c16="http://schemas.microsoft.com/office/drawing/2014/chart" uri="{C3380CC4-5D6E-409C-BE32-E72D297353CC}">
              <c16:uniqueId val="{00000004-82D1-4CD8-8F7C-86801611F53B}"/>
            </c:ext>
          </c:extLst>
        </c:ser>
        <c:ser>
          <c:idx val="5"/>
          <c:order val="5"/>
          <c:tx>
            <c:strRef>
              <c:f>'Slide 16'!$C$19</c:f>
              <c:strCache>
                <c:ptCount val="1"/>
                <c:pt idx="0">
                  <c:v>Treatment Week 6</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16'!$D$19:$I$19</c:f>
              <c:numCache>
                <c:formatCode>General</c:formatCode>
                <c:ptCount val="6"/>
                <c:pt idx="5">
                  <c:v>18</c:v>
                </c:pt>
              </c:numCache>
            </c:numRef>
          </c:val>
          <c:extLst>
            <c:ext xmlns:c16="http://schemas.microsoft.com/office/drawing/2014/chart" uri="{C3380CC4-5D6E-409C-BE32-E72D297353CC}">
              <c16:uniqueId val="{00000005-82D1-4CD8-8F7C-86801611F53B}"/>
            </c:ext>
          </c:extLst>
        </c:ser>
        <c:dLbls>
          <c:dLblPos val="ctr"/>
          <c:showLegendKey val="0"/>
          <c:showVal val="1"/>
          <c:showCatName val="0"/>
          <c:showSerName val="0"/>
          <c:showPercent val="0"/>
          <c:showBubbleSize val="0"/>
        </c:dLbls>
        <c:gapWidth val="150"/>
        <c:overlap val="100"/>
        <c:axId val="1075341280"/>
        <c:axId val="1072085440"/>
      </c:barChart>
      <c:catAx>
        <c:axId val="1075341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Study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085440"/>
        <c:crosses val="autoZero"/>
        <c:auto val="1"/>
        <c:lblAlgn val="ctr"/>
        <c:lblOffset val="100"/>
        <c:noMultiLvlLbl val="0"/>
      </c:catAx>
      <c:valAx>
        <c:axId val="107208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Workers Treated</a:t>
                </a:r>
                <a:r>
                  <a:rPr lang="en-US"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4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Workers Tested</a:t>
            </a:r>
            <a:r>
              <a:rPr lang="en-US" baseline="0"/>
              <a:t> &amp; Treated Over The Study Period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'Slide 16'!$C$14</c:f>
              <c:strCache>
                <c:ptCount val="1"/>
                <c:pt idx="0">
                  <c:v>Treatment Week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16'!$D$14:$I$14</c:f>
              <c:numCache>
                <c:formatCode>General</c:formatCode>
                <c:ptCount val="6"/>
                <c:pt idx="0">
                  <c:v>139</c:v>
                </c:pt>
                <c:pt idx="1">
                  <c:v>139</c:v>
                </c:pt>
                <c:pt idx="2">
                  <c:v>139</c:v>
                </c:pt>
                <c:pt idx="3">
                  <c:v>139</c:v>
                </c:pt>
                <c:pt idx="4">
                  <c:v>139</c:v>
                </c:pt>
                <c:pt idx="5">
                  <c:v>139</c:v>
                </c:pt>
              </c:numCache>
            </c:numRef>
          </c:val>
          <c:extLst>
            <c:ext xmlns:c16="http://schemas.microsoft.com/office/drawing/2014/chart" uri="{C3380CC4-5D6E-409C-BE32-E72D297353CC}">
              <c16:uniqueId val="{00000000-82D1-4CD8-8F7C-86801611F53B}"/>
            </c:ext>
          </c:extLst>
        </c:ser>
        <c:ser>
          <c:idx val="1"/>
          <c:order val="1"/>
          <c:tx>
            <c:strRef>
              <c:f>'Slide 16'!$C$15</c:f>
              <c:strCache>
                <c:ptCount val="1"/>
                <c:pt idx="0">
                  <c:v>Treatment Week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16'!$D$15:$I$15</c:f>
              <c:numCache>
                <c:formatCode>General</c:formatCode>
                <c:ptCount val="6"/>
                <c:pt idx="1">
                  <c:v>204</c:v>
                </c:pt>
                <c:pt idx="2">
                  <c:v>204</c:v>
                </c:pt>
                <c:pt idx="3">
                  <c:v>204</c:v>
                </c:pt>
                <c:pt idx="4">
                  <c:v>204</c:v>
                </c:pt>
                <c:pt idx="5">
                  <c:v>204</c:v>
                </c:pt>
              </c:numCache>
            </c:numRef>
          </c:val>
          <c:extLst>
            <c:ext xmlns:c16="http://schemas.microsoft.com/office/drawing/2014/chart" uri="{C3380CC4-5D6E-409C-BE32-E72D297353CC}">
              <c16:uniqueId val="{00000001-82D1-4CD8-8F7C-86801611F53B}"/>
            </c:ext>
          </c:extLst>
        </c:ser>
        <c:ser>
          <c:idx val="2"/>
          <c:order val="2"/>
          <c:tx>
            <c:strRef>
              <c:f>'Slide 16'!$C$16</c:f>
              <c:strCache>
                <c:ptCount val="1"/>
                <c:pt idx="0">
                  <c:v>Treatment Week 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16'!$D$16:$I$16</c:f>
              <c:numCache>
                <c:formatCode>General</c:formatCode>
                <c:ptCount val="6"/>
                <c:pt idx="2">
                  <c:v>184</c:v>
                </c:pt>
                <c:pt idx="3">
                  <c:v>184</c:v>
                </c:pt>
                <c:pt idx="4">
                  <c:v>184</c:v>
                </c:pt>
                <c:pt idx="5">
                  <c:v>184</c:v>
                </c:pt>
              </c:numCache>
            </c:numRef>
          </c:val>
          <c:extLst>
            <c:ext xmlns:c16="http://schemas.microsoft.com/office/drawing/2014/chart" uri="{C3380CC4-5D6E-409C-BE32-E72D297353CC}">
              <c16:uniqueId val="{00000002-82D1-4CD8-8F7C-86801611F53B}"/>
            </c:ext>
          </c:extLst>
        </c:ser>
        <c:ser>
          <c:idx val="3"/>
          <c:order val="3"/>
          <c:tx>
            <c:strRef>
              <c:f>'Slide 16'!$C$17</c:f>
              <c:strCache>
                <c:ptCount val="1"/>
                <c:pt idx="0">
                  <c:v>Treatment Week 4</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16'!$D$17:$I$17</c:f>
              <c:numCache>
                <c:formatCode>General</c:formatCode>
                <c:ptCount val="6"/>
                <c:pt idx="3">
                  <c:v>159</c:v>
                </c:pt>
                <c:pt idx="4">
                  <c:v>159</c:v>
                </c:pt>
                <c:pt idx="5">
                  <c:v>159</c:v>
                </c:pt>
              </c:numCache>
            </c:numRef>
          </c:val>
          <c:extLst>
            <c:ext xmlns:c16="http://schemas.microsoft.com/office/drawing/2014/chart" uri="{C3380CC4-5D6E-409C-BE32-E72D297353CC}">
              <c16:uniqueId val="{00000003-82D1-4CD8-8F7C-86801611F53B}"/>
            </c:ext>
          </c:extLst>
        </c:ser>
        <c:ser>
          <c:idx val="4"/>
          <c:order val="4"/>
          <c:tx>
            <c:strRef>
              <c:f>'Slide 16'!$C$18</c:f>
              <c:strCache>
                <c:ptCount val="1"/>
                <c:pt idx="0">
                  <c:v>Treatment Week 5</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16'!$D$18:$I$18</c:f>
              <c:numCache>
                <c:formatCode>General</c:formatCode>
                <c:ptCount val="6"/>
                <c:pt idx="4">
                  <c:v>110</c:v>
                </c:pt>
                <c:pt idx="5">
                  <c:v>110</c:v>
                </c:pt>
              </c:numCache>
            </c:numRef>
          </c:val>
          <c:extLst>
            <c:ext xmlns:c16="http://schemas.microsoft.com/office/drawing/2014/chart" uri="{C3380CC4-5D6E-409C-BE32-E72D297353CC}">
              <c16:uniqueId val="{00000004-82D1-4CD8-8F7C-86801611F53B}"/>
            </c:ext>
          </c:extLst>
        </c:ser>
        <c:ser>
          <c:idx val="5"/>
          <c:order val="5"/>
          <c:tx>
            <c:strRef>
              <c:f>'Slide 16'!$C$19</c:f>
              <c:strCache>
                <c:ptCount val="1"/>
                <c:pt idx="0">
                  <c:v>Treatment Week 6</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16'!$D$13:$I$13</c:f>
              <c:strCache>
                <c:ptCount val="6"/>
                <c:pt idx="0">
                  <c:v>Week 1</c:v>
                </c:pt>
                <c:pt idx="1">
                  <c:v>Week 2</c:v>
                </c:pt>
                <c:pt idx="2">
                  <c:v>Week 3</c:v>
                </c:pt>
                <c:pt idx="3">
                  <c:v>Week 4</c:v>
                </c:pt>
                <c:pt idx="4">
                  <c:v>Week 5</c:v>
                </c:pt>
                <c:pt idx="5">
                  <c:v>Week 6</c:v>
                </c:pt>
              </c:strCache>
            </c:strRef>
          </c:cat>
          <c:val>
            <c:numRef>
              <c:f>'Slide 16'!$D$19:$I$19</c:f>
              <c:numCache>
                <c:formatCode>General</c:formatCode>
                <c:ptCount val="6"/>
                <c:pt idx="5">
                  <c:v>18</c:v>
                </c:pt>
              </c:numCache>
            </c:numRef>
          </c:val>
          <c:extLst>
            <c:ext xmlns:c16="http://schemas.microsoft.com/office/drawing/2014/chart" uri="{C3380CC4-5D6E-409C-BE32-E72D297353CC}">
              <c16:uniqueId val="{00000005-82D1-4CD8-8F7C-86801611F53B}"/>
            </c:ext>
          </c:extLst>
        </c:ser>
        <c:dLbls>
          <c:dLblPos val="ctr"/>
          <c:showLegendKey val="0"/>
          <c:showVal val="1"/>
          <c:showCatName val="0"/>
          <c:showSerName val="0"/>
          <c:showPercent val="0"/>
          <c:showBubbleSize val="0"/>
        </c:dLbls>
        <c:gapWidth val="150"/>
        <c:overlap val="100"/>
        <c:axId val="1075341280"/>
        <c:axId val="1072085440"/>
      </c:barChart>
      <c:catAx>
        <c:axId val="1075341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Study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085440"/>
        <c:crosses val="autoZero"/>
        <c:auto val="1"/>
        <c:lblAlgn val="ctr"/>
        <c:lblOffset val="100"/>
        <c:noMultiLvlLbl val="0"/>
      </c:catAx>
      <c:valAx>
        <c:axId val="107208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Workers Treated</a:t>
                </a:r>
                <a:r>
                  <a:rPr lang="en-US"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4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4"/>
          </a:xfrm>
          <a:prstGeom prst="rect">
            <a:avLst/>
          </a:prstGeom>
        </p:spPr>
        <p:txBody>
          <a:bodyPr vert="horz" lIns="93163" tIns="46582" rIns="93163" bIns="46582" rtlCol="0"/>
          <a:lstStyle>
            <a:lvl1pPr algn="l">
              <a:defRPr sz="1200"/>
            </a:lvl1pPr>
          </a:lstStyle>
          <a:p>
            <a:endParaRPr lang="en-GB"/>
          </a:p>
        </p:txBody>
      </p:sp>
      <p:sp>
        <p:nvSpPr>
          <p:cNvPr id="3" name="Date Placeholder 2"/>
          <p:cNvSpPr>
            <a:spLocks noGrp="1"/>
          </p:cNvSpPr>
          <p:nvPr>
            <p:ph type="dt" sz="quarter" idx="1"/>
          </p:nvPr>
        </p:nvSpPr>
        <p:spPr>
          <a:xfrm>
            <a:off x="3970938" y="0"/>
            <a:ext cx="3037841" cy="466434"/>
          </a:xfrm>
          <a:prstGeom prst="rect">
            <a:avLst/>
          </a:prstGeom>
        </p:spPr>
        <p:txBody>
          <a:bodyPr vert="horz" lIns="93163" tIns="46582" rIns="93163" bIns="46582" rtlCol="0"/>
          <a:lstStyle>
            <a:lvl1pPr algn="r">
              <a:defRPr sz="1200"/>
            </a:lvl1pPr>
          </a:lstStyle>
          <a:p>
            <a:fld id="{C0A5C9A3-9CDD-4741-8C60-71E99838605A}" type="datetimeFigureOut">
              <a:rPr lang="en-GB" smtClean="0"/>
              <a:t>10/09/2020</a:t>
            </a:fld>
            <a:endParaRPr lang="en-GB"/>
          </a:p>
        </p:txBody>
      </p:sp>
      <p:sp>
        <p:nvSpPr>
          <p:cNvPr id="4" name="Footer Placeholder 3"/>
          <p:cNvSpPr>
            <a:spLocks noGrp="1"/>
          </p:cNvSpPr>
          <p:nvPr>
            <p:ph type="ftr" sz="quarter" idx="2"/>
          </p:nvPr>
        </p:nvSpPr>
        <p:spPr>
          <a:xfrm>
            <a:off x="0" y="8829968"/>
            <a:ext cx="3037841" cy="466434"/>
          </a:xfrm>
          <a:prstGeom prst="rect">
            <a:avLst/>
          </a:prstGeom>
        </p:spPr>
        <p:txBody>
          <a:bodyPr vert="horz" lIns="93163" tIns="46582" rIns="93163" bIns="46582"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1" cy="466434"/>
          </a:xfrm>
          <a:prstGeom prst="rect">
            <a:avLst/>
          </a:prstGeom>
        </p:spPr>
        <p:txBody>
          <a:bodyPr vert="horz" lIns="93163" tIns="46582" rIns="93163" bIns="46582" rtlCol="0" anchor="b"/>
          <a:lstStyle>
            <a:lvl1pPr algn="r">
              <a:defRPr sz="1200"/>
            </a:lvl1pPr>
          </a:lstStyle>
          <a:p>
            <a:fld id="{5BE860C5-E060-4ED3-91D2-894902918564}" type="slidenum">
              <a:rPr lang="en-GB" smtClean="0"/>
              <a:t>‹#›</a:t>
            </a:fld>
            <a:endParaRPr lang="en-GB"/>
          </a:p>
        </p:txBody>
      </p:sp>
    </p:spTree>
    <p:extLst>
      <p:ext uri="{BB962C8B-B14F-4D97-AF65-F5344CB8AC3E}">
        <p14:creationId xmlns:p14="http://schemas.microsoft.com/office/powerpoint/2010/main" val="1576857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4"/>
          </a:xfrm>
          <a:prstGeom prst="rect">
            <a:avLst/>
          </a:prstGeom>
        </p:spPr>
        <p:txBody>
          <a:bodyPr vert="horz" lIns="93163" tIns="46582" rIns="93163" bIns="46582" rtlCol="0"/>
          <a:lstStyle>
            <a:lvl1pPr algn="l">
              <a:defRPr sz="1200"/>
            </a:lvl1pPr>
          </a:lstStyle>
          <a:p>
            <a:endParaRPr lang="en-US"/>
          </a:p>
        </p:txBody>
      </p:sp>
      <p:sp>
        <p:nvSpPr>
          <p:cNvPr id="3" name="Date Placeholder 2"/>
          <p:cNvSpPr>
            <a:spLocks noGrp="1"/>
          </p:cNvSpPr>
          <p:nvPr>
            <p:ph type="dt" idx="1"/>
          </p:nvPr>
        </p:nvSpPr>
        <p:spPr>
          <a:xfrm>
            <a:off x="3970938" y="0"/>
            <a:ext cx="3037841" cy="466434"/>
          </a:xfrm>
          <a:prstGeom prst="rect">
            <a:avLst/>
          </a:prstGeom>
        </p:spPr>
        <p:txBody>
          <a:bodyPr vert="horz" lIns="93163" tIns="46582" rIns="93163" bIns="46582" rtlCol="0"/>
          <a:lstStyle>
            <a:lvl1pPr algn="r">
              <a:defRPr sz="1200"/>
            </a:lvl1pPr>
          </a:lstStyle>
          <a:p>
            <a:fld id="{5E2AEFE4-C91F-4D01-876B-773E197565CF}" type="datetimeFigureOut">
              <a:rPr lang="en-US" smtClean="0"/>
              <a:t>9/10/2020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2" rIns="93163" bIns="46582"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3" tIns="46582" rIns="93163"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1" cy="466434"/>
          </a:xfrm>
          <a:prstGeom prst="rect">
            <a:avLst/>
          </a:prstGeom>
        </p:spPr>
        <p:txBody>
          <a:bodyPr vert="horz" lIns="93163" tIns="46582" rIns="93163"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1" cy="466434"/>
          </a:xfrm>
          <a:prstGeom prst="rect">
            <a:avLst/>
          </a:prstGeom>
        </p:spPr>
        <p:txBody>
          <a:bodyPr vert="horz" lIns="93163" tIns="46582" rIns="93163" bIns="46582" rtlCol="0" anchor="b"/>
          <a:lstStyle>
            <a:lvl1pPr algn="r">
              <a:defRPr sz="1200"/>
            </a:lvl1pPr>
          </a:lstStyle>
          <a:p>
            <a:fld id="{DA83C042-796C-4F4E-BD27-FBFECBFAC64B}" type="slidenum">
              <a:rPr lang="en-US" smtClean="0"/>
              <a:t>‹#›</a:t>
            </a:fld>
            <a:endParaRPr lang="en-US"/>
          </a:p>
        </p:txBody>
      </p:sp>
    </p:spTree>
    <p:extLst>
      <p:ext uri="{BB962C8B-B14F-4D97-AF65-F5344CB8AC3E}">
        <p14:creationId xmlns:p14="http://schemas.microsoft.com/office/powerpoint/2010/main" val="354324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Plasmodium_malariae" TargetMode="External"/><Relationship Id="rId13" Type="http://schemas.openxmlformats.org/officeDocument/2006/relationships/hyperlink" Target="http://en.wikipedia.org/wiki/Malaria#cite_note-2" TargetMode="External"/><Relationship Id="rId18" Type="http://schemas.openxmlformats.org/officeDocument/2006/relationships/hyperlink" Target="http://en.wikipedia.org/wiki/Malaria#cite_note-3" TargetMode="External"/><Relationship Id="rId26" Type="http://schemas.openxmlformats.org/officeDocument/2006/relationships/hyperlink" Target="http://en.wikipedia.org/wiki/Malaria#cite_note-5" TargetMode="External"/><Relationship Id="rId3" Type="http://schemas.openxmlformats.org/officeDocument/2006/relationships/hyperlink" Target="http://en.wikipedia.org/wiki/Protists" TargetMode="External"/><Relationship Id="rId21" Type="http://schemas.openxmlformats.org/officeDocument/2006/relationships/hyperlink" Target="http://en.wikipedia.org/wiki/Antimalarial_medication" TargetMode="External"/><Relationship Id="rId7" Type="http://schemas.openxmlformats.org/officeDocument/2006/relationships/hyperlink" Target="http://en.wikipedia.org/wiki/Plasmodium_ovale" TargetMode="External"/><Relationship Id="rId12" Type="http://schemas.openxmlformats.org/officeDocument/2006/relationships/hyperlink" Target="http://en.wikipedia.org/wiki/Malaria#cite_note-1" TargetMode="External"/><Relationship Id="rId17" Type="http://schemas.openxmlformats.org/officeDocument/2006/relationships/hyperlink" Target="http://en.wikipedia.org/wiki/Vaccine" TargetMode="External"/><Relationship Id="rId25" Type="http://schemas.openxmlformats.org/officeDocument/2006/relationships/hyperlink" Target="http://en.wikipedia.org/wiki/Malaria#cite_note-4" TargetMode="External"/><Relationship Id="rId2" Type="http://schemas.openxmlformats.org/officeDocument/2006/relationships/slide" Target="../slides/slide47.xml"/><Relationship Id="rId16" Type="http://schemas.openxmlformats.org/officeDocument/2006/relationships/hyperlink" Target="http://en.wikipedia.org/wiki/Insecticide" TargetMode="External"/><Relationship Id="rId20" Type="http://schemas.openxmlformats.org/officeDocument/2006/relationships/hyperlink" Target="http://en.wikipedia.org/wiki/Malaria_prophylaxis" TargetMode="External"/><Relationship Id="rId1" Type="http://schemas.openxmlformats.org/officeDocument/2006/relationships/notesMaster" Target="../notesMasters/notesMaster1.xml"/><Relationship Id="rId6" Type="http://schemas.openxmlformats.org/officeDocument/2006/relationships/hyperlink" Target="http://en.wikipedia.org/wiki/Plasmodium_vivax" TargetMode="External"/><Relationship Id="rId11" Type="http://schemas.openxmlformats.org/officeDocument/2006/relationships/hyperlink" Target="http://en.wikipedia.org/wiki/Macaques" TargetMode="External"/><Relationship Id="rId24" Type="http://schemas.openxmlformats.org/officeDocument/2006/relationships/hyperlink" Target="http://en.wikipedia.org/wiki/Artesunate" TargetMode="External"/><Relationship Id="rId5" Type="http://schemas.openxmlformats.org/officeDocument/2006/relationships/hyperlink" Target="http://en.wikipedia.org/wiki/Plasmodium_falciparum" TargetMode="External"/><Relationship Id="rId15" Type="http://schemas.openxmlformats.org/officeDocument/2006/relationships/hyperlink" Target="http://en.wikipedia.org/wiki/Insect_repellent" TargetMode="External"/><Relationship Id="rId23" Type="http://schemas.openxmlformats.org/officeDocument/2006/relationships/hyperlink" Target="http://en.wikipedia.org/wiki/Artemisinin" TargetMode="External"/><Relationship Id="rId28" Type="http://schemas.openxmlformats.org/officeDocument/2006/relationships/hyperlink" Target="http://en.wikipedia.org/wiki/Malaria#cite_note-6" TargetMode="External"/><Relationship Id="rId10" Type="http://schemas.openxmlformats.org/officeDocument/2006/relationships/hyperlink" Target="http://en.wikipedia.org/wiki/Zoonosis" TargetMode="External"/><Relationship Id="rId19" Type="http://schemas.openxmlformats.org/officeDocument/2006/relationships/hyperlink" Target="http://en.wikipedia.org/wiki/Endemic_(epidemiology)" TargetMode="External"/><Relationship Id="rId4" Type="http://schemas.openxmlformats.org/officeDocument/2006/relationships/hyperlink" Target="http://en.wikipedia.org/wiki/Tropics" TargetMode="External"/><Relationship Id="rId9" Type="http://schemas.openxmlformats.org/officeDocument/2006/relationships/hyperlink" Target="http://en.wikipedia.org/wiki/Plasmodium_knowlesi" TargetMode="External"/><Relationship Id="rId14" Type="http://schemas.openxmlformats.org/officeDocument/2006/relationships/hyperlink" Target="http://en.wikipedia.org/wiki/Mosquito_net" TargetMode="External"/><Relationship Id="rId22" Type="http://schemas.openxmlformats.org/officeDocument/2006/relationships/hyperlink" Target="http://en.wikipedia.org/wiki/Endemism" TargetMode="External"/><Relationship Id="rId27" Type="http://schemas.openxmlformats.org/officeDocument/2006/relationships/hyperlink" Target="http://en.wikipedia.org/wiki/Chloroquin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Plasmodium_knowlesi" TargetMode="External"/><Relationship Id="rId3" Type="http://schemas.openxmlformats.org/officeDocument/2006/relationships/hyperlink" Target="http://en.wikipedia.org/wiki/Plasmodium_falciparum" TargetMode="External"/><Relationship Id="rId7" Type="http://schemas.openxmlformats.org/officeDocument/2006/relationships/hyperlink" Target="http://en.wikipedia.org/wiki/Zoonosis"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en.wikipedia.org/wiki/Plasmodium_malariae" TargetMode="External"/><Relationship Id="rId5" Type="http://schemas.openxmlformats.org/officeDocument/2006/relationships/hyperlink" Target="http://en.wikipedia.org/wiki/Plasmodium_ovale" TargetMode="External"/><Relationship Id="rId4" Type="http://schemas.openxmlformats.org/officeDocument/2006/relationships/hyperlink" Target="http://en.wikipedia.org/wiki/Plasmodium_vivax" TargetMode="External"/><Relationship Id="rId9" Type="http://schemas.openxmlformats.org/officeDocument/2006/relationships/hyperlink" Target="http://en.wikipedia.org/wiki/Macaque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250825" y="762000"/>
            <a:ext cx="5942013" cy="3341688"/>
          </a:xfrm>
          <a:ln/>
        </p:spPr>
      </p:sp>
      <p:sp>
        <p:nvSpPr>
          <p:cNvPr id="22530" name="Rectangle 3"/>
          <p:cNvSpPr>
            <a:spLocks noGrp="1" noChangeArrowheads="1"/>
          </p:cNvSpPr>
          <p:nvPr>
            <p:ph type="body" idx="1"/>
          </p:nvPr>
        </p:nvSpPr>
        <p:spPr>
          <a:xfrm>
            <a:off x="703003" y="4165686"/>
            <a:ext cx="5610890" cy="5235139"/>
          </a:xfrm>
          <a:noFill/>
          <a:ln/>
        </p:spPr>
        <p:txBody>
          <a:bodyPr/>
          <a:lstStyle/>
          <a:p>
            <a:pPr>
              <a:lnSpc>
                <a:spcPct val="80000"/>
              </a:lnSpc>
            </a:pPr>
            <a:r>
              <a:rPr lang="en-GB" sz="800" u="sng" dirty="0"/>
              <a:t>Importance of agric productivity </a:t>
            </a:r>
          </a:p>
          <a:p>
            <a:pPr>
              <a:lnSpc>
                <a:spcPct val="80000"/>
              </a:lnSpc>
            </a:pPr>
            <a:r>
              <a:rPr lang="en-GB" sz="800" dirty="0"/>
              <a:t>Much attention for technological innovation, </a:t>
            </a:r>
          </a:p>
          <a:p>
            <a:pPr>
              <a:lnSpc>
                <a:spcPct val="80000"/>
              </a:lnSpc>
            </a:pPr>
            <a:r>
              <a:rPr lang="en-GB" sz="800" dirty="0"/>
              <a:t>now also for human capital and especially health</a:t>
            </a:r>
          </a:p>
          <a:p>
            <a:pPr>
              <a:lnSpc>
                <a:spcPct val="80000"/>
              </a:lnSpc>
            </a:pPr>
            <a:endParaRPr lang="en-GB" sz="800" u="sng" dirty="0"/>
          </a:p>
          <a:p>
            <a:pPr>
              <a:lnSpc>
                <a:spcPct val="80000"/>
              </a:lnSpc>
            </a:pPr>
            <a:r>
              <a:rPr lang="en-GB" sz="800" u="sng" dirty="0"/>
              <a:t>Does investment in health increase productivity?</a:t>
            </a:r>
          </a:p>
          <a:p>
            <a:pPr>
              <a:lnSpc>
                <a:spcPct val="80000"/>
              </a:lnSpc>
            </a:pPr>
            <a:r>
              <a:rPr lang="en-GB" sz="800" dirty="0"/>
              <a:t>and if so, by how much, and why do we not see more investment?</a:t>
            </a:r>
          </a:p>
          <a:p>
            <a:pPr>
              <a:lnSpc>
                <a:spcPct val="80000"/>
              </a:lnSpc>
            </a:pPr>
            <a:r>
              <a:rPr lang="en-GB" sz="800" dirty="0">
                <a:latin typeface="Tahoma" pitchFamily="34" charset="0"/>
              </a:rPr>
              <a:t>Macro studies </a:t>
            </a:r>
          </a:p>
          <a:p>
            <a:pPr defTabSz="931633" eaLnBrk="0" fontAlgn="base" hangingPunct="0">
              <a:lnSpc>
                <a:spcPct val="80000"/>
              </a:lnSpc>
              <a:spcBef>
                <a:spcPct val="30000"/>
              </a:spcBef>
              <a:spcAft>
                <a:spcPct val="0"/>
              </a:spcAft>
              <a:defRPr/>
            </a:pPr>
            <a:r>
              <a:rPr lang="en-GB" sz="800" dirty="0">
                <a:latin typeface="Tahoma" pitchFamily="34" charset="0"/>
              </a:rPr>
              <a:t>-Recent macro economic evidence suggests small effects of health on growth (</a:t>
            </a:r>
            <a:r>
              <a:rPr lang="en-GB" sz="800" dirty="0" err="1">
                <a:latin typeface="Tahoma" pitchFamily="34" charset="0"/>
              </a:rPr>
              <a:t>Acemoglu</a:t>
            </a:r>
            <a:r>
              <a:rPr lang="en-GB" sz="800" dirty="0">
                <a:latin typeface="Tahoma" pitchFamily="34" charset="0"/>
              </a:rPr>
              <a:t> and Johnson 2006; Ashraf, Lester and Weil 2008; Weil 2008)</a:t>
            </a:r>
          </a:p>
          <a:p>
            <a:pPr>
              <a:lnSpc>
                <a:spcPct val="80000"/>
              </a:lnSpc>
            </a:pPr>
            <a:r>
              <a:rPr lang="en-GB" sz="800" dirty="0">
                <a:latin typeface="Tahoma" pitchFamily="34" charset="0"/>
              </a:rPr>
              <a:t>-Negative relationship with GDP pc, savings, FDI (McCarthy et al (2000), Gallup and Sachs (2001); Sachs and </a:t>
            </a:r>
            <a:r>
              <a:rPr lang="en-GB" sz="800" dirty="0" err="1">
                <a:latin typeface="Tahoma" pitchFamily="34" charset="0"/>
              </a:rPr>
              <a:t>Malaney</a:t>
            </a:r>
            <a:r>
              <a:rPr lang="en-GB" sz="800" dirty="0">
                <a:latin typeface="Tahoma" pitchFamily="34" charset="0"/>
              </a:rPr>
              <a:t> (2002), Sachs (2003), </a:t>
            </a:r>
            <a:r>
              <a:rPr lang="en-GB" sz="800" dirty="0" err="1">
                <a:latin typeface="Tahoma" pitchFamily="34" charset="0"/>
              </a:rPr>
              <a:t>Carsten</a:t>
            </a:r>
            <a:r>
              <a:rPr lang="en-GB" sz="800" dirty="0">
                <a:latin typeface="Tahoma" pitchFamily="34" charset="0"/>
              </a:rPr>
              <a:t> and </a:t>
            </a:r>
            <a:r>
              <a:rPr lang="en-GB" sz="800" dirty="0" err="1">
                <a:latin typeface="Tahoma" pitchFamily="34" charset="0"/>
              </a:rPr>
              <a:t>Gundlach</a:t>
            </a:r>
            <a:r>
              <a:rPr lang="en-GB" sz="800" dirty="0">
                <a:latin typeface="Tahoma" pitchFamily="34" charset="0"/>
              </a:rPr>
              <a:t> (2006); Bhattacharyya (2009); </a:t>
            </a:r>
            <a:r>
              <a:rPr lang="en-GB" sz="800" dirty="0" err="1">
                <a:latin typeface="Tahoma" pitchFamily="34" charset="0"/>
              </a:rPr>
              <a:t>Azemar</a:t>
            </a:r>
            <a:r>
              <a:rPr lang="en-GB" sz="800" dirty="0">
                <a:latin typeface="Tahoma" pitchFamily="34" charset="0"/>
              </a:rPr>
              <a:t> and </a:t>
            </a:r>
            <a:r>
              <a:rPr lang="en-GB" sz="800" dirty="0" err="1">
                <a:latin typeface="Tahoma" pitchFamily="34" charset="0"/>
              </a:rPr>
              <a:t>Desbordes</a:t>
            </a:r>
            <a:r>
              <a:rPr lang="en-GB" sz="800" dirty="0">
                <a:latin typeface="Tahoma" pitchFamily="34" charset="0"/>
              </a:rPr>
              <a:t> (2009)-</a:t>
            </a:r>
          </a:p>
          <a:p>
            <a:pPr>
              <a:lnSpc>
                <a:spcPct val="80000"/>
              </a:lnSpc>
            </a:pPr>
            <a:endParaRPr lang="en-GB" sz="800" dirty="0">
              <a:latin typeface="Tahoma" pitchFamily="34" charset="0"/>
            </a:endParaRPr>
          </a:p>
          <a:p>
            <a:pPr>
              <a:lnSpc>
                <a:spcPct val="80000"/>
              </a:lnSpc>
            </a:pPr>
            <a:r>
              <a:rPr lang="en-GB" sz="800" dirty="0">
                <a:latin typeface="Tahoma" pitchFamily="34" charset="0"/>
              </a:rPr>
              <a:t>But cross country regressions</a:t>
            </a:r>
          </a:p>
          <a:p>
            <a:pPr>
              <a:lnSpc>
                <a:spcPct val="80000"/>
              </a:lnSpc>
            </a:pPr>
            <a:r>
              <a:rPr lang="en-GB" sz="800" dirty="0">
                <a:latin typeface="Tahoma" pitchFamily="34" charset="0"/>
              </a:rPr>
              <a:t>A number of macro economic studies suggest that health in general and malaria in specific, can have strong effects on economic outcomes (</a:t>
            </a:r>
            <a:r>
              <a:rPr lang="en-GB" sz="800" dirty="0" err="1">
                <a:latin typeface="Tahoma" pitchFamily="34" charset="0"/>
              </a:rPr>
              <a:t>a.o</a:t>
            </a:r>
            <a:r>
              <a:rPr lang="en-GB" sz="800" dirty="0">
                <a:latin typeface="Tahoma" pitchFamily="34" charset="0"/>
              </a:rPr>
              <a:t>. Sachs,  2001)</a:t>
            </a:r>
          </a:p>
          <a:p>
            <a:pPr>
              <a:lnSpc>
                <a:spcPct val="80000"/>
              </a:lnSpc>
            </a:pPr>
            <a:r>
              <a:rPr lang="en-GB" sz="800" dirty="0">
                <a:latin typeface="Tahoma" pitchFamily="34" charset="0"/>
              </a:rPr>
              <a:t>But their evidence  relies on cross country regressions which may suffer from omitted variable bias and reverse causality problems </a:t>
            </a:r>
          </a:p>
          <a:p>
            <a:pPr>
              <a:lnSpc>
                <a:spcPct val="80000"/>
              </a:lnSpc>
            </a:pPr>
            <a:endParaRPr lang="en-GB" sz="800" dirty="0">
              <a:latin typeface="Tahoma" pitchFamily="34" charset="0"/>
            </a:endParaRPr>
          </a:p>
          <a:p>
            <a:pPr>
              <a:lnSpc>
                <a:spcPct val="80000"/>
              </a:lnSpc>
            </a:pPr>
            <a:r>
              <a:rPr lang="en-GB" sz="800" dirty="0">
                <a:latin typeface="Tahoma" pitchFamily="34" charset="0"/>
              </a:rPr>
              <a:t>Recent work on the effect of health on growth finds surprisingly small effects (</a:t>
            </a:r>
            <a:r>
              <a:rPr lang="en-GB" sz="800" dirty="0" err="1">
                <a:latin typeface="Tahoma" pitchFamily="34" charset="0"/>
              </a:rPr>
              <a:t>Acemoglu</a:t>
            </a:r>
            <a:r>
              <a:rPr lang="en-GB" sz="800" dirty="0">
                <a:latin typeface="Tahoma" pitchFamily="34" charset="0"/>
              </a:rPr>
              <a:t>, Johnson and Robinson (2001); </a:t>
            </a:r>
            <a:r>
              <a:rPr lang="en-GB" sz="800" dirty="0" err="1">
                <a:latin typeface="Tahoma" pitchFamily="34" charset="0"/>
              </a:rPr>
              <a:t>Ashraf</a:t>
            </a:r>
            <a:r>
              <a:rPr lang="en-GB" sz="800" dirty="0">
                <a:latin typeface="Tahoma" pitchFamily="34" charset="0"/>
              </a:rPr>
              <a:t>, Lester and Weil (2008); Weil (2008)</a:t>
            </a:r>
          </a:p>
          <a:p>
            <a:pPr>
              <a:lnSpc>
                <a:spcPct val="80000"/>
              </a:lnSpc>
            </a:pPr>
            <a:r>
              <a:rPr lang="en-GB" sz="800" dirty="0">
                <a:latin typeface="Tahoma" pitchFamily="34" charset="0"/>
              </a:rPr>
              <a:t>But little is known about the effects  at the micro level. </a:t>
            </a:r>
          </a:p>
          <a:p>
            <a:pPr>
              <a:lnSpc>
                <a:spcPct val="80000"/>
              </a:lnSpc>
            </a:pPr>
            <a:r>
              <a:rPr lang="en-GB" sz="800" dirty="0">
                <a:latin typeface="Tahoma" pitchFamily="34" charset="0"/>
              </a:rPr>
              <a:t>(And we cannot conclude from the macro effects only  that health is not important)</a:t>
            </a:r>
          </a:p>
          <a:p>
            <a:pPr marL="756951" lvl="1" indent="-291135">
              <a:lnSpc>
                <a:spcPct val="80000"/>
              </a:lnSpc>
            </a:pPr>
            <a:r>
              <a:rPr lang="en-GB" sz="800" dirty="0">
                <a:latin typeface="Tahoma" pitchFamily="34" charset="0"/>
              </a:rPr>
              <a:t>Macro observations can hide large micro economic effects </a:t>
            </a:r>
          </a:p>
          <a:p>
            <a:pPr marL="756951" lvl="1" indent="-291135">
              <a:lnSpc>
                <a:spcPct val="80000"/>
              </a:lnSpc>
              <a:buFontTx/>
              <a:buChar char="-"/>
            </a:pPr>
            <a:r>
              <a:rPr lang="en-GB" sz="800" dirty="0">
                <a:latin typeface="Tahoma" pitchFamily="34" charset="0"/>
              </a:rPr>
              <a:t>averaging out; </a:t>
            </a:r>
          </a:p>
          <a:p>
            <a:pPr marL="756951" lvl="1" indent="-291135">
              <a:lnSpc>
                <a:spcPct val="80000"/>
              </a:lnSpc>
              <a:buFontTx/>
              <a:buChar char="-"/>
            </a:pPr>
            <a:r>
              <a:rPr lang="en-GB" sz="800" dirty="0">
                <a:latin typeface="Tahoma" pitchFamily="34" charset="0"/>
              </a:rPr>
              <a:t>substitution effects, </a:t>
            </a:r>
          </a:p>
          <a:p>
            <a:pPr marL="756951" lvl="1" indent="-291135">
              <a:lnSpc>
                <a:spcPct val="80000"/>
              </a:lnSpc>
              <a:buFontTx/>
              <a:buChar char="-"/>
            </a:pPr>
            <a:r>
              <a:rPr lang="en-GB" sz="800" dirty="0">
                <a:latin typeface="Tahoma" pitchFamily="34" charset="0"/>
              </a:rPr>
              <a:t>non linear effects</a:t>
            </a:r>
          </a:p>
          <a:p>
            <a:pPr>
              <a:lnSpc>
                <a:spcPct val="80000"/>
              </a:lnSpc>
            </a:pPr>
            <a:r>
              <a:rPr lang="en-GB" sz="800" dirty="0">
                <a:latin typeface="Tahoma" pitchFamily="34" charset="0"/>
              </a:rPr>
              <a:t>Inverse effects of income on health may be large and bring about a poverty trap (</a:t>
            </a:r>
            <a:r>
              <a:rPr lang="en-GB" sz="800" dirty="0" err="1">
                <a:latin typeface="Tahoma" pitchFamily="34" charset="0"/>
              </a:rPr>
              <a:t>Gollin</a:t>
            </a:r>
            <a:r>
              <a:rPr lang="en-GB" sz="800" dirty="0">
                <a:latin typeface="Tahoma" pitchFamily="34" charset="0"/>
              </a:rPr>
              <a:t> and Zimmerman (2007); Bonds et al (2011)</a:t>
            </a:r>
          </a:p>
          <a:p>
            <a:pPr>
              <a:lnSpc>
                <a:spcPct val="80000"/>
              </a:lnSpc>
            </a:pPr>
            <a:r>
              <a:rPr lang="en-GB" sz="800" dirty="0"/>
              <a:t>One of the issues of interest is whether there is a poverty trap </a:t>
            </a:r>
          </a:p>
          <a:p>
            <a:pPr>
              <a:lnSpc>
                <a:spcPct val="80000"/>
              </a:lnSpc>
            </a:pPr>
            <a:r>
              <a:rPr lang="en-GB" sz="800" dirty="0">
                <a:latin typeface="Tahoma" pitchFamily="34" charset="0"/>
              </a:rPr>
              <a:t>Existence of poverty trap may be especially relevant for malaria in agricultural economies, as it is transmitted by mosquito’s which thrive in the presence of water</a:t>
            </a:r>
          </a:p>
          <a:p>
            <a:pPr marL="756951" lvl="1" indent="-291135">
              <a:lnSpc>
                <a:spcPct val="80000"/>
              </a:lnSpc>
            </a:pPr>
            <a:r>
              <a:rPr lang="en-GB" sz="800" dirty="0">
                <a:latin typeface="Tahoma" pitchFamily="34" charset="0"/>
              </a:rPr>
              <a:t>Investment in agriculture (irrigation, micro dams) increases </a:t>
            </a:r>
            <a:r>
              <a:rPr lang="en-GB" sz="800" dirty="0" err="1">
                <a:latin typeface="Tahoma" pitchFamily="34" charset="0"/>
              </a:rPr>
              <a:t>mosquitos</a:t>
            </a:r>
            <a:r>
              <a:rPr lang="en-GB" sz="800" dirty="0">
                <a:latin typeface="Tahoma" pitchFamily="34" charset="0"/>
              </a:rPr>
              <a:t> (</a:t>
            </a:r>
            <a:r>
              <a:rPr lang="en-GB" sz="800" dirty="0" err="1">
                <a:latin typeface="Tahoma" pitchFamily="34" charset="0"/>
              </a:rPr>
              <a:t>Harb</a:t>
            </a:r>
            <a:r>
              <a:rPr lang="en-GB" sz="800" dirty="0">
                <a:latin typeface="Tahoma" pitchFamily="34" charset="0"/>
              </a:rPr>
              <a:t> et al 1993; Thompson et al 1996) and malaria incidence </a:t>
            </a:r>
            <a:endParaRPr lang="en-GB" sz="800" dirty="0"/>
          </a:p>
          <a:p>
            <a:pPr>
              <a:lnSpc>
                <a:spcPct val="80000"/>
              </a:lnSpc>
            </a:pPr>
            <a:r>
              <a:rPr lang="en-GB" sz="800" dirty="0"/>
              <a:t>Perhaps a more structural approach is to pose the question at the micro level</a:t>
            </a:r>
          </a:p>
          <a:p>
            <a:pPr>
              <a:lnSpc>
                <a:spcPct val="80000"/>
              </a:lnSpc>
            </a:pPr>
            <a:endParaRPr lang="en-GB" sz="1000" dirty="0"/>
          </a:p>
          <a:p>
            <a:pPr>
              <a:lnSpc>
                <a:spcPct val="80000"/>
              </a:lnSpc>
            </a:pPr>
            <a:r>
              <a:rPr lang="en-GB" sz="800" dirty="0">
                <a:latin typeface="Tahoma" pitchFamily="34" charset="0"/>
              </a:rPr>
              <a:t>Limited knowledge about effects at the micro level</a:t>
            </a:r>
          </a:p>
          <a:p>
            <a:pPr>
              <a:lnSpc>
                <a:spcPct val="80000"/>
              </a:lnSpc>
            </a:pPr>
            <a:endParaRPr lang="en-GB" sz="1000" dirty="0"/>
          </a:p>
          <a:p>
            <a:pPr>
              <a:lnSpc>
                <a:spcPct val="80000"/>
              </a:lnSpc>
            </a:pPr>
            <a:r>
              <a:rPr lang="en-US" sz="800" dirty="0"/>
              <a:t>In contrast to the relationship between education and labor outcomes, the health - labor nexus has traditionally received less attention. </a:t>
            </a:r>
          </a:p>
          <a:p>
            <a:pPr>
              <a:lnSpc>
                <a:spcPct val="80000"/>
              </a:lnSpc>
            </a:pPr>
            <a:r>
              <a:rPr lang="en-US" sz="800" dirty="0"/>
              <a:t>Strauss and Thomas (1998) </a:t>
            </a:r>
          </a:p>
          <a:p>
            <a:pPr marL="465816" indent="-465816">
              <a:lnSpc>
                <a:spcPct val="90000"/>
              </a:lnSpc>
              <a:buFont typeface="Wingdings" pitchFamily="2" charset="2"/>
              <a:buAutoNum type="arabicPeriod"/>
            </a:pPr>
            <a:r>
              <a:rPr lang="en-GB" sz="2400" dirty="0"/>
              <a:t>Nutrition affects labour outcomes</a:t>
            </a:r>
          </a:p>
          <a:p>
            <a:pPr marL="853997" lvl="1" indent="-388180">
              <a:lnSpc>
                <a:spcPct val="90000"/>
              </a:lnSpc>
            </a:pPr>
            <a:r>
              <a:rPr lang="en-GB" sz="2100" dirty="0" err="1"/>
              <a:t>nonexperimental</a:t>
            </a:r>
            <a:r>
              <a:rPr lang="en-GB" sz="2100" dirty="0"/>
              <a:t> (Strauss 1986; </a:t>
            </a:r>
            <a:r>
              <a:rPr lang="en-GB" sz="2100" dirty="0" err="1"/>
              <a:t>Sahn</a:t>
            </a:r>
            <a:r>
              <a:rPr lang="en-GB" sz="2100" dirty="0"/>
              <a:t> and Alderman 1989; Thomas and Strauss 1997)</a:t>
            </a:r>
          </a:p>
          <a:p>
            <a:pPr marL="853997" lvl="1" indent="-388180">
              <a:lnSpc>
                <a:spcPct val="90000"/>
              </a:lnSpc>
            </a:pPr>
            <a:r>
              <a:rPr lang="en-GB" sz="2100" dirty="0"/>
              <a:t>experimental studies  (</a:t>
            </a:r>
            <a:r>
              <a:rPr lang="en-GB" sz="2100" dirty="0" err="1"/>
              <a:t>Basta</a:t>
            </a:r>
            <a:r>
              <a:rPr lang="en-GB" sz="2100" dirty="0"/>
              <a:t> 1979; </a:t>
            </a:r>
            <a:r>
              <a:rPr lang="en-GB" sz="2100" dirty="0" err="1"/>
              <a:t>Immink</a:t>
            </a:r>
            <a:r>
              <a:rPr lang="en-GB" sz="2100" dirty="0"/>
              <a:t> and </a:t>
            </a:r>
            <a:r>
              <a:rPr lang="en-GB" sz="2100" dirty="0" err="1"/>
              <a:t>Vietri</a:t>
            </a:r>
            <a:r>
              <a:rPr lang="en-GB" sz="2100" dirty="0"/>
              <a:t> 1981, </a:t>
            </a:r>
            <a:r>
              <a:rPr lang="en-GB" sz="2100" dirty="0" err="1"/>
              <a:t>Wolgemuth</a:t>
            </a:r>
            <a:r>
              <a:rPr lang="en-GB" sz="2100" dirty="0"/>
              <a:t> et al 1998, Thomas et al 2006)</a:t>
            </a:r>
            <a:endParaRPr lang="en-GB" sz="2100" dirty="0">
              <a:latin typeface="Tahoma" pitchFamily="34" charset="0"/>
            </a:endParaRPr>
          </a:p>
          <a:p>
            <a:pPr>
              <a:lnSpc>
                <a:spcPct val="80000"/>
              </a:lnSpc>
            </a:pPr>
            <a:endParaRPr lang="en-US" sz="800" dirty="0"/>
          </a:p>
          <a:p>
            <a:pPr>
              <a:lnSpc>
                <a:spcPct val="80000"/>
              </a:lnSpc>
            </a:pPr>
            <a:r>
              <a:rPr lang="en-US" sz="800" dirty="0"/>
              <a:t>much remains to be done in order to understand </a:t>
            </a:r>
          </a:p>
          <a:p>
            <a:pPr>
              <a:lnSpc>
                <a:spcPct val="80000"/>
              </a:lnSpc>
              <a:buFontTx/>
              <a:buChar char="-"/>
            </a:pPr>
            <a:r>
              <a:rPr lang="en-US" sz="800" dirty="0"/>
              <a:t>what dimensions of health matter, </a:t>
            </a:r>
          </a:p>
          <a:p>
            <a:pPr>
              <a:lnSpc>
                <a:spcPct val="80000"/>
              </a:lnSpc>
              <a:buFontTx/>
              <a:buChar char="-"/>
            </a:pPr>
            <a:r>
              <a:rPr lang="en-US" sz="800" dirty="0"/>
              <a:t>and under which circumstances the effect is important.</a:t>
            </a:r>
            <a:endParaRPr lang="en-GB" sz="800" dirty="0"/>
          </a:p>
          <a:p>
            <a:pPr>
              <a:lnSpc>
                <a:spcPct val="80000"/>
              </a:lnSpc>
            </a:pPr>
            <a:endParaRPr lang="en-GB" sz="800" dirty="0"/>
          </a:p>
          <a:p>
            <a:pPr>
              <a:lnSpc>
                <a:spcPct val="80000"/>
              </a:lnSpc>
              <a:buFont typeface="Symbol" pitchFamily="18" charset="2"/>
              <a:buNone/>
            </a:pPr>
            <a:r>
              <a:rPr lang="en-GB" sz="800" dirty="0"/>
              <a:t>Two challenges when you want to answer the questions whether  investment in health increases productivity and income</a:t>
            </a:r>
            <a:endParaRPr lang="en-GB" sz="800" dirty="0">
              <a:solidFill>
                <a:srgbClr val="FF3300"/>
              </a:solidFill>
            </a:endParaRPr>
          </a:p>
          <a:p>
            <a:pPr>
              <a:lnSpc>
                <a:spcPct val="80000"/>
              </a:lnSpc>
              <a:buFontTx/>
              <a:buChar char="-"/>
            </a:pPr>
            <a:r>
              <a:rPr lang="en-GB" sz="800" dirty="0"/>
              <a:t>multidimensional nature of health : measurement challenge and isolate effect and attribute causality</a:t>
            </a:r>
          </a:p>
          <a:p>
            <a:pPr>
              <a:lnSpc>
                <a:spcPct val="80000"/>
              </a:lnSpc>
              <a:buFontTx/>
              <a:buChar char="-"/>
            </a:pPr>
            <a:r>
              <a:rPr lang="en-GB" sz="800" dirty="0"/>
              <a:t>how to identify direction of causation</a:t>
            </a:r>
          </a:p>
          <a:p>
            <a:pPr>
              <a:lnSpc>
                <a:spcPct val="80000"/>
              </a:lnSpc>
            </a:pPr>
            <a:endParaRPr lang="en-GB" sz="800" dirty="0"/>
          </a:p>
          <a:p>
            <a:pPr>
              <a:lnSpc>
                <a:spcPct val="80000"/>
              </a:lnSpc>
            </a:pPr>
            <a:r>
              <a:rPr lang="en-GB" sz="800" b="1" u="sng" dirty="0"/>
              <a:t>Two strands</a:t>
            </a:r>
            <a:r>
              <a:rPr lang="en-GB" sz="800" dirty="0"/>
              <a:t> of literature </a:t>
            </a:r>
          </a:p>
          <a:p>
            <a:pPr>
              <a:lnSpc>
                <a:spcPct val="80000"/>
              </a:lnSpc>
            </a:pPr>
            <a:r>
              <a:rPr lang="en-GB" sz="800" dirty="0"/>
              <a:t>(We abstract from a third strand </a:t>
            </a:r>
          </a:p>
          <a:p>
            <a:pPr>
              <a:lnSpc>
                <a:spcPct val="80000"/>
              </a:lnSpc>
            </a:pPr>
            <a:r>
              <a:rPr lang="en-GB" sz="800" dirty="0"/>
              <a:t>- health investments during childhood affect labour outcomes later in life; </a:t>
            </a:r>
          </a:p>
          <a:p>
            <a:pPr marL="756951" lvl="1" indent="-291135">
              <a:lnSpc>
                <a:spcPct val="80000"/>
              </a:lnSpc>
            </a:pPr>
            <a:r>
              <a:rPr lang="en-GB" sz="800" dirty="0" err="1"/>
              <a:t>nonexperimental</a:t>
            </a:r>
            <a:r>
              <a:rPr lang="en-GB" sz="800" dirty="0"/>
              <a:t> (</a:t>
            </a:r>
            <a:r>
              <a:rPr lang="en-GB" sz="800" dirty="0" err="1"/>
              <a:t>Fogel</a:t>
            </a:r>
            <a:r>
              <a:rPr lang="en-GB" sz="800" dirty="0"/>
              <a:t> 1994;Strauss and Thomas 1998; </a:t>
            </a:r>
            <a:r>
              <a:rPr lang="en-GB" sz="800" dirty="0" err="1"/>
              <a:t>Ribero</a:t>
            </a:r>
            <a:r>
              <a:rPr lang="en-GB" sz="800" dirty="0"/>
              <a:t> and Nunez 2000; </a:t>
            </a:r>
            <a:r>
              <a:rPr lang="en-GB" sz="800" dirty="0" err="1"/>
              <a:t>Dercon</a:t>
            </a:r>
            <a:r>
              <a:rPr lang="en-GB" sz="800" dirty="0"/>
              <a:t> and Porter 2010)</a:t>
            </a:r>
          </a:p>
          <a:p>
            <a:pPr>
              <a:lnSpc>
                <a:spcPct val="80000"/>
              </a:lnSpc>
            </a:pPr>
            <a:r>
              <a:rPr lang="en-GB" sz="800" dirty="0"/>
              <a:t>- health investment during child hood affect learning outcomes </a:t>
            </a:r>
          </a:p>
          <a:p>
            <a:pPr>
              <a:lnSpc>
                <a:spcPct val="80000"/>
              </a:lnSpc>
            </a:pPr>
            <a:r>
              <a:rPr lang="en-GB" sz="800" dirty="0"/>
              <a:t>	experimental (</a:t>
            </a:r>
            <a:r>
              <a:rPr lang="en-GB" sz="800" dirty="0" err="1"/>
              <a:t>Hoddinot</a:t>
            </a:r>
            <a:r>
              <a:rPr lang="en-GB" sz="800" dirty="0"/>
              <a:t> and  Behrman ? Guatemala</a:t>
            </a:r>
          </a:p>
          <a:p>
            <a:pPr>
              <a:lnSpc>
                <a:spcPct val="80000"/>
              </a:lnSpc>
            </a:pPr>
            <a:endParaRPr lang="en-GB" sz="800" dirty="0"/>
          </a:p>
          <a:p>
            <a:pPr>
              <a:lnSpc>
                <a:spcPct val="80000"/>
              </a:lnSpc>
            </a:pPr>
            <a:r>
              <a:rPr lang="en-GB" sz="800" u="sng" dirty="0"/>
              <a:t>1. Nutrition affects labour outcomes:</a:t>
            </a:r>
          </a:p>
          <a:p>
            <a:pPr>
              <a:lnSpc>
                <a:spcPct val="80000"/>
              </a:lnSpc>
            </a:pPr>
            <a:r>
              <a:rPr lang="en-GB" sz="800" u="sng" dirty="0" err="1"/>
              <a:t>nonexperimental</a:t>
            </a:r>
            <a:r>
              <a:rPr lang="en-GB" sz="800" u="sng" dirty="0"/>
              <a:t>: </a:t>
            </a:r>
          </a:p>
          <a:p>
            <a:pPr>
              <a:lnSpc>
                <a:spcPct val="80000"/>
              </a:lnSpc>
            </a:pPr>
            <a:r>
              <a:rPr lang="en-GB" sz="800" dirty="0"/>
              <a:t>Strauss 1986: </a:t>
            </a:r>
          </a:p>
          <a:p>
            <a:pPr>
              <a:lnSpc>
                <a:spcPct val="80000"/>
              </a:lnSpc>
            </a:pPr>
            <a:r>
              <a:rPr lang="en-GB" sz="800" dirty="0" err="1"/>
              <a:t>Sahn</a:t>
            </a:r>
            <a:r>
              <a:rPr lang="en-GB" sz="800" dirty="0"/>
              <a:t> and Alderman</a:t>
            </a:r>
          </a:p>
          <a:p>
            <a:pPr>
              <a:lnSpc>
                <a:spcPct val="80000"/>
              </a:lnSpc>
            </a:pPr>
            <a:r>
              <a:rPr lang="en-GB" sz="800" dirty="0"/>
              <a:t>Thomas and Strauss: 1997: the effect of height on wages among men in Brazil</a:t>
            </a:r>
          </a:p>
          <a:p>
            <a:pPr>
              <a:lnSpc>
                <a:spcPct val="80000"/>
              </a:lnSpc>
            </a:pPr>
            <a:r>
              <a:rPr lang="en-GB" sz="800" u="sng" dirty="0"/>
              <a:t>Experimental:</a:t>
            </a:r>
          </a:p>
          <a:p>
            <a:pPr>
              <a:lnSpc>
                <a:spcPct val="80000"/>
              </a:lnSpc>
            </a:pPr>
            <a:r>
              <a:rPr lang="en-GB" sz="800" dirty="0"/>
              <a:t>Duncan Thomas et al: iron supplements in Indonesia – double blind placebo – find effects on income </a:t>
            </a:r>
          </a:p>
          <a:p>
            <a:pPr>
              <a:lnSpc>
                <a:spcPct val="80000"/>
              </a:lnSpc>
            </a:pPr>
            <a:r>
              <a:rPr lang="en-GB" sz="800" u="sng" dirty="0"/>
              <a:t>2. Diseases affect labour outcomes</a:t>
            </a:r>
          </a:p>
          <a:p>
            <a:pPr>
              <a:lnSpc>
                <a:spcPct val="80000"/>
              </a:lnSpc>
            </a:pPr>
            <a:r>
              <a:rPr lang="en-GB" sz="800" dirty="0"/>
              <a:t>Fox:  </a:t>
            </a:r>
          </a:p>
          <a:p>
            <a:pPr>
              <a:lnSpc>
                <a:spcPct val="80000"/>
              </a:lnSpc>
            </a:pPr>
            <a:r>
              <a:rPr lang="en-GB" sz="800" dirty="0"/>
              <a:t>Goldstein: HIV among Kenyan tea </a:t>
            </a:r>
            <a:r>
              <a:rPr lang="en-GB" sz="800" dirty="0" err="1"/>
              <a:t>pluckers</a:t>
            </a:r>
            <a:endParaRPr lang="en-GB" sz="800" dirty="0"/>
          </a:p>
          <a:p>
            <a:pPr>
              <a:lnSpc>
                <a:spcPct val="80000"/>
              </a:lnSpc>
            </a:pPr>
            <a:r>
              <a:rPr lang="en-GB" sz="800" dirty="0" err="1"/>
              <a:t>Schistomiasis</a:t>
            </a:r>
            <a:r>
              <a:rPr lang="en-GB" sz="800" dirty="0"/>
              <a:t>: worm</a:t>
            </a:r>
          </a:p>
          <a:p>
            <a:pPr>
              <a:lnSpc>
                <a:spcPct val="80000"/>
              </a:lnSpc>
            </a:pPr>
            <a:r>
              <a:rPr lang="en-GB" sz="800" dirty="0"/>
              <a:t>Pollution affects breathing and other health problems, and this </a:t>
            </a:r>
            <a:r>
              <a:rPr lang="en-GB" sz="800" dirty="0" err="1"/>
              <a:t>affactes</a:t>
            </a:r>
            <a:r>
              <a:rPr lang="en-GB" sz="800" dirty="0"/>
              <a:t> productivity</a:t>
            </a:r>
          </a:p>
          <a:p>
            <a:pPr>
              <a:lnSpc>
                <a:spcPct val="80000"/>
              </a:lnSpc>
            </a:pPr>
            <a:endParaRPr lang="en-GB" sz="800" dirty="0"/>
          </a:p>
          <a:p>
            <a:pPr>
              <a:lnSpc>
                <a:spcPct val="80000"/>
              </a:lnSpc>
            </a:pPr>
            <a:r>
              <a:rPr lang="en-GB" sz="800" dirty="0"/>
              <a:t>We continue in the latter tradition and focus on one specific disease: malaria, </a:t>
            </a:r>
          </a:p>
          <a:p>
            <a:pPr>
              <a:lnSpc>
                <a:spcPct val="80000"/>
              </a:lnSpc>
            </a:pPr>
            <a:r>
              <a:rPr lang="en-GB" sz="800" dirty="0"/>
              <a:t>We investigate the  effects of being treated for malaria on agricultural worker productivity, labour supply and income</a:t>
            </a:r>
          </a:p>
          <a:p>
            <a:pPr>
              <a:lnSpc>
                <a:spcPct val="80000"/>
              </a:lnSpc>
            </a:pPr>
            <a:r>
              <a:rPr lang="en-GB" sz="800" dirty="0"/>
              <a:t> </a:t>
            </a:r>
          </a:p>
          <a:p>
            <a:pPr>
              <a:lnSpc>
                <a:spcPct val="80000"/>
              </a:lnSpc>
            </a:pPr>
            <a:r>
              <a:rPr lang="en-GB" sz="800" dirty="0"/>
              <a:t>but “much remains to be done” (Strauss and Thomas, 1998, JEL)</a:t>
            </a:r>
          </a:p>
          <a:p>
            <a:pPr>
              <a:lnSpc>
                <a:spcPct val="80000"/>
              </a:lnSpc>
            </a:pPr>
            <a:endParaRPr lang="en-GB" sz="1000" dirty="0"/>
          </a:p>
          <a:p>
            <a:pPr>
              <a:lnSpc>
                <a:spcPct val="80000"/>
              </a:lnSpc>
            </a:pPr>
            <a:endParaRPr lang="en-GB" sz="1000" dirty="0"/>
          </a:p>
          <a:p>
            <a:r>
              <a:rPr lang="en-GB" dirty="0"/>
              <a:t>Limited knowledge about the effects of malaria on productivity</a:t>
            </a:r>
          </a:p>
          <a:p>
            <a:r>
              <a:rPr lang="en-GB" dirty="0"/>
              <a:t>But may be of special relevance for agricultural growth in low income countries as investments in </a:t>
            </a:r>
            <a:r>
              <a:rPr lang="en-GB" dirty="0" err="1"/>
              <a:t>favorable</a:t>
            </a:r>
            <a:r>
              <a:rPr lang="en-GB" dirty="0"/>
              <a:t> agro-ecological areas or irrigation may increase mosquito breeding</a:t>
            </a:r>
          </a:p>
          <a:p>
            <a:pPr lvl="1">
              <a:buFont typeface="Wingdings" pitchFamily="2" charset="2"/>
              <a:buNone/>
            </a:pPr>
            <a:r>
              <a:rPr lang="en-GB" sz="2900" dirty="0"/>
              <a:t>=&gt; potential constraint? (trap?)</a:t>
            </a:r>
            <a:endParaRPr lang="en-GB" sz="1000" dirty="0"/>
          </a:p>
          <a:p>
            <a:pPr>
              <a:lnSpc>
                <a:spcPct val="80000"/>
              </a:lnSpc>
            </a:pPr>
            <a:endParaRPr lang="en-GB" sz="1000" dirty="0"/>
          </a:p>
          <a:p>
            <a:pPr marL="232908" indent="-232908">
              <a:buAutoNum type="arabicPeriod"/>
            </a:pPr>
            <a:r>
              <a:rPr lang="en-GB" b="1" u="sng" dirty="0"/>
              <a:t>Health and </a:t>
            </a:r>
            <a:r>
              <a:rPr lang="en-GB" b="1" u="sng" dirty="0" err="1"/>
              <a:t>ec</a:t>
            </a:r>
            <a:r>
              <a:rPr lang="en-GB" b="1" u="sng" dirty="0"/>
              <a:t> </a:t>
            </a:r>
            <a:r>
              <a:rPr lang="en-GB" b="1" u="sng" dirty="0" err="1"/>
              <a:t>dev</a:t>
            </a:r>
            <a:endParaRPr lang="en-GB" b="1" u="sng" dirty="0"/>
          </a:p>
          <a:p>
            <a:pPr marL="174681" indent="-174681">
              <a:buFontTx/>
              <a:buChar char="-"/>
            </a:pPr>
            <a:r>
              <a:rPr lang="en-GB" dirty="0"/>
              <a:t>How</a:t>
            </a:r>
            <a:r>
              <a:rPr lang="en-GB" baseline="0" dirty="0"/>
              <a:t> to measure improvement in health: what to focus on; health is multidimensional</a:t>
            </a:r>
          </a:p>
          <a:p>
            <a:pPr marL="640497" lvl="1" indent="-174681">
              <a:buFontTx/>
              <a:buChar char="-"/>
            </a:pPr>
            <a:r>
              <a:rPr lang="en-GB" dirty="0"/>
              <a:t>Literature typically divided in effect of nutrition</a:t>
            </a:r>
          </a:p>
          <a:p>
            <a:pPr marL="640497" lvl="1" indent="-174681">
              <a:buFontTx/>
              <a:buChar char="-"/>
            </a:pPr>
            <a:r>
              <a:rPr lang="en-GB" baseline="0" dirty="0"/>
              <a:t>Effect of specific diseases</a:t>
            </a:r>
          </a:p>
          <a:p>
            <a:pPr marL="174681" indent="-174681">
              <a:buFontTx/>
              <a:buChar char="-"/>
            </a:pPr>
            <a:r>
              <a:rPr lang="en-GB" baseline="0" dirty="0"/>
              <a:t>How to attribute economic improvement to health improvement</a:t>
            </a:r>
          </a:p>
          <a:p>
            <a:pPr marL="174681" indent="-174681">
              <a:buFontTx/>
              <a:buChar char="-"/>
            </a:pPr>
            <a:r>
              <a:rPr lang="en-GB" baseline="0" dirty="0"/>
              <a:t>How to test for a causal relationship</a:t>
            </a:r>
          </a:p>
          <a:p>
            <a:pPr marL="174681" indent="-174681">
              <a:buFontTx/>
              <a:buChar char="-"/>
            </a:pPr>
            <a:endParaRPr lang="en-GB" dirty="0"/>
          </a:p>
          <a:p>
            <a:r>
              <a:rPr lang="en-GB" b="1" u="sng" dirty="0"/>
              <a:t>2 possible traps?</a:t>
            </a:r>
            <a:endParaRPr lang="en-GB" b="1" u="sng" baseline="0" dirty="0"/>
          </a:p>
          <a:p>
            <a:pPr marL="174681" indent="-174681">
              <a:buFontTx/>
              <a:buChar char="-"/>
            </a:pPr>
            <a:endParaRPr lang="en-GB" baseline="0" dirty="0"/>
          </a:p>
          <a:p>
            <a:r>
              <a:rPr lang="en-GB" b="1" u="sng" dirty="0"/>
              <a:t>3. Key question: </a:t>
            </a:r>
          </a:p>
          <a:p>
            <a:pPr>
              <a:lnSpc>
                <a:spcPct val="80000"/>
              </a:lnSpc>
            </a:pPr>
            <a:endParaRPr lang="en-GB" sz="1000" dirty="0"/>
          </a:p>
          <a:p>
            <a:pPr>
              <a:lnSpc>
                <a:spcPct val="80000"/>
              </a:lnSpc>
            </a:pPr>
            <a:endParaRPr lang="en-GB" sz="1000" dirty="0"/>
          </a:p>
          <a:p>
            <a:pPr>
              <a:lnSpc>
                <a:spcPct val="80000"/>
              </a:lnSpc>
            </a:pPr>
            <a:endParaRPr lang="en-GB" sz="1000" dirty="0"/>
          </a:p>
          <a:p>
            <a:r>
              <a:rPr lang="en-GB" sz="1000" dirty="0"/>
              <a:t>Cutler 2010 AEJA: </a:t>
            </a:r>
            <a:r>
              <a:rPr lang="en-GB" sz="1000" i="1" dirty="0"/>
              <a:t>We examine the effects of exposure to malaria in early childhood</a:t>
            </a:r>
          </a:p>
          <a:p>
            <a:r>
              <a:rPr lang="en-GB" sz="1000" i="1" dirty="0"/>
              <a:t>on educational attainment and economic status in adulthood by</a:t>
            </a:r>
          </a:p>
          <a:p>
            <a:r>
              <a:rPr lang="en-GB" sz="1000" i="1" dirty="0"/>
              <a:t>exploiting geographic variation in malaria prevalence in India prior</a:t>
            </a:r>
          </a:p>
          <a:p>
            <a:r>
              <a:rPr lang="en-GB" sz="1000" i="1" dirty="0"/>
              <a:t>to a nationwide eradication program in the 1950s. We find that the</a:t>
            </a:r>
          </a:p>
          <a:p>
            <a:r>
              <a:rPr lang="en-GB" sz="1000" i="1" dirty="0"/>
              <a:t>program led to modest increases in household per capita consumption</a:t>
            </a:r>
          </a:p>
          <a:p>
            <a:r>
              <a:rPr lang="en-GB" sz="1000" i="1" dirty="0"/>
              <a:t>for prime age men, and the effects for men are larger than those</a:t>
            </a:r>
          </a:p>
          <a:p>
            <a:r>
              <a:rPr lang="en-GB" sz="1000" i="1" dirty="0"/>
              <a:t>for women in most specifications. We find no evidence of increased</a:t>
            </a:r>
          </a:p>
          <a:p>
            <a:r>
              <a:rPr lang="en-GB" sz="1000" i="1" dirty="0"/>
              <a:t>educational attainment for men and mixed evidence for women</a:t>
            </a:r>
            <a:endParaRPr lang="en-GB" sz="1000" dirty="0"/>
          </a:p>
          <a:p>
            <a:pPr>
              <a:lnSpc>
                <a:spcPct val="80000"/>
              </a:lnSpc>
            </a:pPr>
            <a:endParaRPr lang="en-GB" sz="1000" dirty="0"/>
          </a:p>
          <a:p>
            <a:pPr>
              <a:lnSpc>
                <a:spcPct val="80000"/>
              </a:lnSpc>
            </a:pPr>
            <a:endParaRPr lang="en-GB" sz="1000" dirty="0"/>
          </a:p>
          <a:p>
            <a:r>
              <a:rPr lang="en-GB" sz="1000" dirty="0" err="1"/>
              <a:t>Bleakley</a:t>
            </a:r>
            <a:r>
              <a:rPr lang="en-GB" sz="1000" dirty="0"/>
              <a:t> 2010 AEJA: </a:t>
            </a:r>
            <a:r>
              <a:rPr lang="en-GB" sz="1000" i="1" dirty="0"/>
              <a:t>This study uses the malaria-eradication campaigns in the United</a:t>
            </a:r>
          </a:p>
          <a:p>
            <a:r>
              <a:rPr lang="it-IT" sz="1000" i="1" dirty="0"/>
              <a:t>States </a:t>
            </a:r>
            <a:r>
              <a:rPr lang="it-IT" sz="1000" dirty="0"/>
              <a:t>(</a:t>
            </a:r>
            <a:r>
              <a:rPr lang="it-IT" sz="1000" i="1" dirty="0"/>
              <a:t>circa 1920</a:t>
            </a:r>
            <a:r>
              <a:rPr lang="it-IT" sz="1000" dirty="0"/>
              <a:t>) </a:t>
            </a:r>
            <a:r>
              <a:rPr lang="it-IT" sz="1000" i="1" dirty="0"/>
              <a:t>and in Brazil, Colombia, and Mexico </a:t>
            </a:r>
            <a:r>
              <a:rPr lang="it-IT" sz="1000" dirty="0"/>
              <a:t>(</a:t>
            </a:r>
            <a:r>
              <a:rPr lang="it-IT" sz="1000" i="1" dirty="0"/>
              <a:t>circa 1955</a:t>
            </a:r>
            <a:r>
              <a:rPr lang="it-IT" sz="1000" dirty="0"/>
              <a:t>)</a:t>
            </a:r>
          </a:p>
          <a:p>
            <a:r>
              <a:rPr lang="en-GB" sz="1000" i="1" dirty="0"/>
              <a:t>to measure how much childhood exposure to malaria depresses</a:t>
            </a:r>
          </a:p>
          <a:p>
            <a:r>
              <a:rPr lang="en-GB" sz="1000" i="1" dirty="0" err="1"/>
              <a:t>labor</a:t>
            </a:r>
            <a:r>
              <a:rPr lang="en-GB" sz="1000" i="1" dirty="0"/>
              <a:t> productivity. The campaigns began because of advances in</a:t>
            </a:r>
          </a:p>
          <a:p>
            <a:r>
              <a:rPr lang="en-GB" sz="1000" i="1" dirty="0"/>
              <a:t>health technology, which mitigates concerns about reverse causality.</a:t>
            </a:r>
          </a:p>
          <a:p>
            <a:r>
              <a:rPr lang="en-GB" sz="1000" i="1" dirty="0" err="1"/>
              <a:t>Malarious</a:t>
            </a:r>
            <a:r>
              <a:rPr lang="en-GB" sz="1000" i="1" dirty="0"/>
              <a:t> areas saw large drops in the disease thereafter. Relative</a:t>
            </a:r>
          </a:p>
          <a:p>
            <a:r>
              <a:rPr lang="en-GB" sz="1000" i="1" dirty="0"/>
              <a:t>to non-</a:t>
            </a:r>
            <a:r>
              <a:rPr lang="en-GB" sz="1000" i="1" dirty="0" err="1"/>
              <a:t>malarious</a:t>
            </a:r>
            <a:r>
              <a:rPr lang="en-GB" sz="1000" i="1" dirty="0"/>
              <a:t> areas, cohorts born after eradication had higher</a:t>
            </a:r>
          </a:p>
          <a:p>
            <a:r>
              <a:rPr lang="en-GB" sz="1000" i="1" dirty="0"/>
              <a:t>income as adults than the preceding generation. These cross-cohort</a:t>
            </a:r>
          </a:p>
          <a:p>
            <a:r>
              <a:rPr lang="en-GB" sz="1000" i="1" dirty="0"/>
              <a:t>changes coincided with childhood exposure to the campaigns rather</a:t>
            </a:r>
          </a:p>
          <a:p>
            <a:r>
              <a:rPr lang="en-GB" sz="1000" i="1" dirty="0"/>
              <a:t>than to pre-existing trends. Estimates suggest a substantial, though</a:t>
            </a:r>
          </a:p>
          <a:p>
            <a:r>
              <a:rPr lang="en-GB" sz="1000" i="1" dirty="0"/>
              <a:t>not predominant, role for malaria in explaining cross-region differences</a:t>
            </a:r>
          </a:p>
          <a:p>
            <a:r>
              <a:rPr lang="en-GB" sz="1000" i="1" dirty="0"/>
              <a:t>in income.</a:t>
            </a:r>
          </a:p>
          <a:p>
            <a:endParaRPr lang="en-GB" sz="1000" i="1" dirty="0"/>
          </a:p>
          <a:p>
            <a:r>
              <a:rPr lang="en-GB" sz="1000" i="1" dirty="0" err="1"/>
              <a:t>Zivin</a:t>
            </a:r>
            <a:r>
              <a:rPr lang="en-GB" sz="1000" i="1" dirty="0"/>
              <a:t> 2010: Environmental protection is typically cast as a tax on the </a:t>
            </a:r>
            <a:r>
              <a:rPr lang="en-GB" sz="1000" i="1" dirty="0" err="1"/>
              <a:t>labor</a:t>
            </a:r>
            <a:r>
              <a:rPr lang="en-GB" sz="1000" i="1" dirty="0"/>
              <a:t> market and the economy in general.</a:t>
            </a:r>
          </a:p>
          <a:p>
            <a:r>
              <a:rPr lang="en-GB" sz="1000" i="1" dirty="0"/>
              <a:t>Since a large body of evidence links pollution with poor health, and health is an important part of</a:t>
            </a:r>
          </a:p>
          <a:p>
            <a:r>
              <a:rPr lang="en-GB" sz="1000" i="1" dirty="0"/>
              <a:t>human capital, efforts to reduce pollution could plausibly be viewed as an investment in human capital</a:t>
            </a:r>
          </a:p>
          <a:p>
            <a:r>
              <a:rPr lang="en-GB" sz="1000" i="1" dirty="0"/>
              <a:t>and thus a tool for promoting economic growth. While a handful of studies have documented the impacts</a:t>
            </a:r>
          </a:p>
          <a:p>
            <a:r>
              <a:rPr lang="en-GB" sz="1000" i="1" dirty="0"/>
              <a:t>of pollution on </a:t>
            </a:r>
            <a:r>
              <a:rPr lang="en-GB" sz="1000" i="1" dirty="0" err="1"/>
              <a:t>labor</a:t>
            </a:r>
            <a:r>
              <a:rPr lang="en-GB" sz="1000" i="1" dirty="0"/>
              <a:t> supply, this paper is the first to rigorously assess the less visible but likely more</a:t>
            </a:r>
          </a:p>
          <a:p>
            <a:r>
              <a:rPr lang="en-GB" sz="1000" i="1" dirty="0"/>
              <a:t>pervasive impacts on worker productivity. In particular, we exploit a novel panel dataset of daily farm</a:t>
            </a:r>
          </a:p>
          <a:p>
            <a:r>
              <a:rPr lang="en-GB" sz="1000" i="1" dirty="0"/>
              <a:t>worker output as recorded under piece rate contracts merged with data on environmental conditions</a:t>
            </a:r>
          </a:p>
          <a:p>
            <a:r>
              <a:rPr lang="en-GB" sz="1000" i="1" dirty="0"/>
              <a:t>to relate the plausibly exogenous daily variations in ozone with worker productivity. We find robust</a:t>
            </a:r>
          </a:p>
          <a:p>
            <a:r>
              <a:rPr lang="en-GB" sz="1000" i="1" dirty="0"/>
              <a:t>evidence that ozone levels well below federal air quality standards have a significant impact on productivity:</a:t>
            </a:r>
          </a:p>
          <a:p>
            <a:r>
              <a:rPr lang="en-GB" sz="1000" i="1" dirty="0"/>
              <a:t>a 10 ppb decrease in ozone concentrations increases worker productivity by 4.2 percent.</a:t>
            </a:r>
            <a:endParaRPr lang="en-GB" sz="1000" dirty="0"/>
          </a:p>
          <a:p>
            <a:pPr>
              <a:lnSpc>
                <a:spcPct val="80000"/>
              </a:lnSpc>
            </a:pPr>
            <a:endParaRPr lang="en-GB" sz="1000" dirty="0"/>
          </a:p>
        </p:txBody>
      </p:sp>
    </p:spTree>
    <p:extLst>
      <p:ext uri="{BB962C8B-B14F-4D97-AF65-F5344CB8AC3E}">
        <p14:creationId xmlns:p14="http://schemas.microsoft.com/office/powerpoint/2010/main" val="392375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356970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55750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13</a:t>
            </a:fld>
            <a:endParaRPr lang="en-US"/>
          </a:p>
        </p:txBody>
      </p:sp>
    </p:spTree>
    <p:extLst>
      <p:ext uri="{BB962C8B-B14F-4D97-AF65-F5344CB8AC3E}">
        <p14:creationId xmlns:p14="http://schemas.microsoft.com/office/powerpoint/2010/main" val="29516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34841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Decomposed into a ‘pure’ health effect and an</a:t>
            </a:r>
            <a:r>
              <a:rPr lang="en-GB" baseline="0" dirty="0"/>
              <a:t> information effect</a:t>
            </a:r>
          </a:p>
          <a:p>
            <a:endParaRPr lang="en-GB" baseline="0" dirty="0"/>
          </a:p>
          <a:p>
            <a:r>
              <a:rPr lang="en-GB" baseline="0" dirty="0"/>
              <a:t>We will give an external shock by providing access to testing and treatment in random order. </a:t>
            </a:r>
          </a:p>
          <a:p>
            <a:endParaRPr lang="en-GB" baseline="0" dirty="0"/>
          </a:p>
          <a:p>
            <a:r>
              <a:rPr lang="en-GB" baseline="0" dirty="0"/>
              <a:t>We provide access to testing and treatment</a:t>
            </a:r>
          </a:p>
          <a:p>
            <a:endParaRPr lang="en-GB" baseline="0" dirty="0"/>
          </a:p>
          <a:p>
            <a:r>
              <a:rPr lang="en-GB" baseline="0" dirty="0"/>
              <a:t>when people test positive, they receive a combined treatment: information and medical treatment</a:t>
            </a:r>
          </a:p>
          <a:p>
            <a:endParaRPr lang="en-GB" baseline="0" dirty="0"/>
          </a:p>
          <a:p>
            <a:r>
              <a:rPr lang="en-GB" baseline="0" dirty="0"/>
              <a:t>When people test negative: they get an information treatment  </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15</a:t>
            </a:fld>
            <a:endParaRPr lang="en-US"/>
          </a:p>
        </p:txBody>
      </p:sp>
    </p:spTree>
    <p:extLst>
      <p:ext uri="{BB962C8B-B14F-4D97-AF65-F5344CB8AC3E}">
        <p14:creationId xmlns:p14="http://schemas.microsoft.com/office/powerpoint/2010/main" val="364121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338917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73579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364921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131716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411618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3</a:t>
            </a:fld>
            <a:endParaRPr lang="en-US"/>
          </a:p>
        </p:txBody>
      </p:sp>
    </p:spTree>
    <p:extLst>
      <p:ext uri="{BB962C8B-B14F-4D97-AF65-F5344CB8AC3E}">
        <p14:creationId xmlns:p14="http://schemas.microsoft.com/office/powerpoint/2010/main" val="4207699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ChangeArrowheads="1" noTextEdit="1"/>
          </p:cNvSpPr>
          <p:nvPr>
            <p:ph type="sldImg"/>
          </p:nvPr>
        </p:nvSpPr>
        <p:spPr>
          <a:ln/>
        </p:spPr>
      </p:sp>
      <p:sp>
        <p:nvSpPr>
          <p:cNvPr id="34099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242770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ChangeArrowheads="1" noTextEdit="1"/>
          </p:cNvSpPr>
          <p:nvPr>
            <p:ph type="sldImg"/>
          </p:nvPr>
        </p:nvSpPr>
        <p:spPr>
          <a:ln/>
        </p:spPr>
      </p:sp>
      <p:sp>
        <p:nvSpPr>
          <p:cNvPr id="34099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252329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ChangeArrowheads="1" noTextEdit="1"/>
          </p:cNvSpPr>
          <p:nvPr>
            <p:ph type="sldImg"/>
          </p:nvPr>
        </p:nvSpPr>
        <p:spPr>
          <a:ln/>
        </p:spPr>
      </p:sp>
      <p:sp>
        <p:nvSpPr>
          <p:cNvPr id="34099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3093736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ChangeArrowheads="1" noTextEdit="1"/>
          </p:cNvSpPr>
          <p:nvPr>
            <p:ph type="sldImg"/>
          </p:nvPr>
        </p:nvSpPr>
        <p:spPr>
          <a:ln/>
        </p:spPr>
      </p:sp>
      <p:sp>
        <p:nvSpPr>
          <p:cNvPr id="34099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1737987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ChangeArrowheads="1" noTextEdit="1"/>
          </p:cNvSpPr>
          <p:nvPr>
            <p:ph type="sldImg"/>
          </p:nvPr>
        </p:nvSpPr>
        <p:spPr>
          <a:ln/>
        </p:spPr>
      </p:sp>
      <p:sp>
        <p:nvSpPr>
          <p:cNvPr id="34099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274680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250825" y="762000"/>
            <a:ext cx="5942013" cy="3341688"/>
          </a:xfrm>
          <a:ln/>
        </p:spPr>
      </p:sp>
      <p:sp>
        <p:nvSpPr>
          <p:cNvPr id="22530" name="Rectangle 3"/>
          <p:cNvSpPr>
            <a:spLocks noGrp="1" noChangeArrowheads="1"/>
          </p:cNvSpPr>
          <p:nvPr>
            <p:ph type="body" idx="1"/>
          </p:nvPr>
        </p:nvSpPr>
        <p:spPr>
          <a:xfrm>
            <a:off x="703003" y="4165686"/>
            <a:ext cx="5610890" cy="5235139"/>
          </a:xfrm>
          <a:noFill/>
          <a:ln/>
        </p:spPr>
        <p:txBody>
          <a:bodyPr/>
          <a:lstStyle/>
          <a:p>
            <a:pPr>
              <a:lnSpc>
                <a:spcPct val="80000"/>
              </a:lnSpc>
            </a:pPr>
            <a:r>
              <a:rPr lang="en-GB" sz="800" u="sng" dirty="0"/>
              <a:t>Importance of agric productivity </a:t>
            </a:r>
          </a:p>
          <a:p>
            <a:pPr>
              <a:lnSpc>
                <a:spcPct val="80000"/>
              </a:lnSpc>
            </a:pPr>
            <a:r>
              <a:rPr lang="en-GB" sz="800" dirty="0"/>
              <a:t>Much attention for technological innovation, </a:t>
            </a:r>
          </a:p>
          <a:p>
            <a:pPr>
              <a:lnSpc>
                <a:spcPct val="80000"/>
              </a:lnSpc>
            </a:pPr>
            <a:r>
              <a:rPr lang="en-GB" sz="800" dirty="0"/>
              <a:t>now also for human capital and especially health</a:t>
            </a:r>
          </a:p>
          <a:p>
            <a:pPr>
              <a:lnSpc>
                <a:spcPct val="80000"/>
              </a:lnSpc>
            </a:pPr>
            <a:endParaRPr lang="en-GB" sz="800" u="sng" dirty="0"/>
          </a:p>
          <a:p>
            <a:pPr>
              <a:lnSpc>
                <a:spcPct val="80000"/>
              </a:lnSpc>
            </a:pPr>
            <a:r>
              <a:rPr lang="en-GB" sz="800" u="sng" dirty="0"/>
              <a:t>Does investment in health increase productivity?</a:t>
            </a:r>
          </a:p>
          <a:p>
            <a:pPr>
              <a:lnSpc>
                <a:spcPct val="80000"/>
              </a:lnSpc>
            </a:pPr>
            <a:r>
              <a:rPr lang="en-GB" sz="800" dirty="0"/>
              <a:t>and if so, by how much, and why do we not see more investment?</a:t>
            </a:r>
          </a:p>
          <a:p>
            <a:pPr>
              <a:lnSpc>
                <a:spcPct val="80000"/>
              </a:lnSpc>
            </a:pPr>
            <a:r>
              <a:rPr lang="en-GB" sz="800" dirty="0">
                <a:latin typeface="Tahoma" pitchFamily="34" charset="0"/>
              </a:rPr>
              <a:t>Macro studies </a:t>
            </a:r>
          </a:p>
          <a:p>
            <a:pPr defTabSz="931633" eaLnBrk="0" fontAlgn="base" hangingPunct="0">
              <a:lnSpc>
                <a:spcPct val="80000"/>
              </a:lnSpc>
              <a:spcBef>
                <a:spcPct val="30000"/>
              </a:spcBef>
              <a:spcAft>
                <a:spcPct val="0"/>
              </a:spcAft>
              <a:defRPr/>
            </a:pPr>
            <a:r>
              <a:rPr lang="en-GB" sz="800" dirty="0">
                <a:latin typeface="Tahoma" pitchFamily="34" charset="0"/>
              </a:rPr>
              <a:t>-Recent macro economic evidence suggests small effects of health on growth (</a:t>
            </a:r>
            <a:r>
              <a:rPr lang="en-GB" sz="800" dirty="0" err="1">
                <a:latin typeface="Tahoma" pitchFamily="34" charset="0"/>
              </a:rPr>
              <a:t>Acemoglu</a:t>
            </a:r>
            <a:r>
              <a:rPr lang="en-GB" sz="800" dirty="0">
                <a:latin typeface="Tahoma" pitchFamily="34" charset="0"/>
              </a:rPr>
              <a:t> and Johnson 2006; Ashraf, Lester and Weil 2008; Weil 2008)</a:t>
            </a:r>
          </a:p>
          <a:p>
            <a:pPr>
              <a:lnSpc>
                <a:spcPct val="80000"/>
              </a:lnSpc>
            </a:pPr>
            <a:r>
              <a:rPr lang="en-GB" sz="800" dirty="0">
                <a:latin typeface="Tahoma" pitchFamily="34" charset="0"/>
              </a:rPr>
              <a:t>-Negative relationship with GDP pc, savings, FDI (McCarthy et al (2000), Gallup and Sachs (2001); Sachs and </a:t>
            </a:r>
            <a:r>
              <a:rPr lang="en-GB" sz="800" dirty="0" err="1">
                <a:latin typeface="Tahoma" pitchFamily="34" charset="0"/>
              </a:rPr>
              <a:t>Malaney</a:t>
            </a:r>
            <a:r>
              <a:rPr lang="en-GB" sz="800" dirty="0">
                <a:latin typeface="Tahoma" pitchFamily="34" charset="0"/>
              </a:rPr>
              <a:t> (2002), Sachs (2003), </a:t>
            </a:r>
            <a:r>
              <a:rPr lang="en-GB" sz="800" dirty="0" err="1">
                <a:latin typeface="Tahoma" pitchFamily="34" charset="0"/>
              </a:rPr>
              <a:t>Carsten</a:t>
            </a:r>
            <a:r>
              <a:rPr lang="en-GB" sz="800" dirty="0">
                <a:latin typeface="Tahoma" pitchFamily="34" charset="0"/>
              </a:rPr>
              <a:t> and </a:t>
            </a:r>
            <a:r>
              <a:rPr lang="en-GB" sz="800" dirty="0" err="1">
                <a:latin typeface="Tahoma" pitchFamily="34" charset="0"/>
              </a:rPr>
              <a:t>Gundlach</a:t>
            </a:r>
            <a:r>
              <a:rPr lang="en-GB" sz="800" dirty="0">
                <a:latin typeface="Tahoma" pitchFamily="34" charset="0"/>
              </a:rPr>
              <a:t> (2006); Bhattacharyya (2009); </a:t>
            </a:r>
            <a:r>
              <a:rPr lang="en-GB" sz="800" dirty="0" err="1">
                <a:latin typeface="Tahoma" pitchFamily="34" charset="0"/>
              </a:rPr>
              <a:t>Azemar</a:t>
            </a:r>
            <a:r>
              <a:rPr lang="en-GB" sz="800" dirty="0">
                <a:latin typeface="Tahoma" pitchFamily="34" charset="0"/>
              </a:rPr>
              <a:t> and </a:t>
            </a:r>
            <a:r>
              <a:rPr lang="en-GB" sz="800" dirty="0" err="1">
                <a:latin typeface="Tahoma" pitchFamily="34" charset="0"/>
              </a:rPr>
              <a:t>Desbordes</a:t>
            </a:r>
            <a:r>
              <a:rPr lang="en-GB" sz="800" dirty="0">
                <a:latin typeface="Tahoma" pitchFamily="34" charset="0"/>
              </a:rPr>
              <a:t> (2009)-</a:t>
            </a:r>
          </a:p>
          <a:p>
            <a:pPr>
              <a:lnSpc>
                <a:spcPct val="80000"/>
              </a:lnSpc>
            </a:pPr>
            <a:endParaRPr lang="en-GB" sz="800" dirty="0">
              <a:latin typeface="Tahoma" pitchFamily="34" charset="0"/>
            </a:endParaRPr>
          </a:p>
          <a:p>
            <a:pPr>
              <a:lnSpc>
                <a:spcPct val="80000"/>
              </a:lnSpc>
            </a:pPr>
            <a:r>
              <a:rPr lang="en-GB" sz="800" dirty="0">
                <a:latin typeface="Tahoma" pitchFamily="34" charset="0"/>
              </a:rPr>
              <a:t>But cross country regressions</a:t>
            </a:r>
          </a:p>
          <a:p>
            <a:pPr>
              <a:lnSpc>
                <a:spcPct val="80000"/>
              </a:lnSpc>
            </a:pPr>
            <a:r>
              <a:rPr lang="en-GB" sz="800" dirty="0">
                <a:latin typeface="Tahoma" pitchFamily="34" charset="0"/>
              </a:rPr>
              <a:t>A number of macro economic studies suggest that health in general and malaria in specific, can have strong effects on economic outcomes (</a:t>
            </a:r>
            <a:r>
              <a:rPr lang="en-GB" sz="800" dirty="0" err="1">
                <a:latin typeface="Tahoma" pitchFamily="34" charset="0"/>
              </a:rPr>
              <a:t>a.o</a:t>
            </a:r>
            <a:r>
              <a:rPr lang="en-GB" sz="800" dirty="0">
                <a:latin typeface="Tahoma" pitchFamily="34" charset="0"/>
              </a:rPr>
              <a:t>. Sachs,  2001)</a:t>
            </a:r>
          </a:p>
          <a:p>
            <a:pPr>
              <a:lnSpc>
                <a:spcPct val="80000"/>
              </a:lnSpc>
            </a:pPr>
            <a:r>
              <a:rPr lang="en-GB" sz="800" dirty="0">
                <a:latin typeface="Tahoma" pitchFamily="34" charset="0"/>
              </a:rPr>
              <a:t>But their evidence  relies on cross country regressions which may suffer from omitted variable bias and reverse causality problems </a:t>
            </a:r>
          </a:p>
          <a:p>
            <a:pPr>
              <a:lnSpc>
                <a:spcPct val="80000"/>
              </a:lnSpc>
            </a:pPr>
            <a:endParaRPr lang="en-GB" sz="800" dirty="0">
              <a:latin typeface="Tahoma" pitchFamily="34" charset="0"/>
            </a:endParaRPr>
          </a:p>
          <a:p>
            <a:pPr>
              <a:lnSpc>
                <a:spcPct val="80000"/>
              </a:lnSpc>
            </a:pPr>
            <a:r>
              <a:rPr lang="en-GB" sz="800" dirty="0">
                <a:latin typeface="Tahoma" pitchFamily="34" charset="0"/>
              </a:rPr>
              <a:t>Recent work on the effect of health on growth finds surprisingly small effects (</a:t>
            </a:r>
            <a:r>
              <a:rPr lang="en-GB" sz="800" dirty="0" err="1">
                <a:latin typeface="Tahoma" pitchFamily="34" charset="0"/>
              </a:rPr>
              <a:t>Acemoglu</a:t>
            </a:r>
            <a:r>
              <a:rPr lang="en-GB" sz="800" dirty="0">
                <a:latin typeface="Tahoma" pitchFamily="34" charset="0"/>
              </a:rPr>
              <a:t>, Johnson and Robinson (2001); </a:t>
            </a:r>
            <a:r>
              <a:rPr lang="en-GB" sz="800" dirty="0" err="1">
                <a:latin typeface="Tahoma" pitchFamily="34" charset="0"/>
              </a:rPr>
              <a:t>Ashraf</a:t>
            </a:r>
            <a:r>
              <a:rPr lang="en-GB" sz="800" dirty="0">
                <a:latin typeface="Tahoma" pitchFamily="34" charset="0"/>
              </a:rPr>
              <a:t>, Lester and Weil (2008); Weil (2008)</a:t>
            </a:r>
          </a:p>
          <a:p>
            <a:pPr>
              <a:lnSpc>
                <a:spcPct val="80000"/>
              </a:lnSpc>
            </a:pPr>
            <a:r>
              <a:rPr lang="en-GB" sz="800" dirty="0">
                <a:latin typeface="Tahoma" pitchFamily="34" charset="0"/>
              </a:rPr>
              <a:t>But little is known about the effects  at the micro level. </a:t>
            </a:r>
          </a:p>
          <a:p>
            <a:pPr>
              <a:lnSpc>
                <a:spcPct val="80000"/>
              </a:lnSpc>
            </a:pPr>
            <a:r>
              <a:rPr lang="en-GB" sz="800" dirty="0">
                <a:latin typeface="Tahoma" pitchFamily="34" charset="0"/>
              </a:rPr>
              <a:t>(And we cannot conclude from the macro effects only  that health is not important)</a:t>
            </a:r>
          </a:p>
          <a:p>
            <a:pPr marL="756951" lvl="1" indent="-291135">
              <a:lnSpc>
                <a:spcPct val="80000"/>
              </a:lnSpc>
            </a:pPr>
            <a:r>
              <a:rPr lang="en-GB" sz="800" dirty="0">
                <a:latin typeface="Tahoma" pitchFamily="34" charset="0"/>
              </a:rPr>
              <a:t>Macro observations can hide large micro economic effects </a:t>
            </a:r>
          </a:p>
          <a:p>
            <a:pPr marL="756951" lvl="1" indent="-291135">
              <a:lnSpc>
                <a:spcPct val="80000"/>
              </a:lnSpc>
              <a:buFontTx/>
              <a:buChar char="-"/>
            </a:pPr>
            <a:r>
              <a:rPr lang="en-GB" sz="800" dirty="0">
                <a:latin typeface="Tahoma" pitchFamily="34" charset="0"/>
              </a:rPr>
              <a:t>averaging out; </a:t>
            </a:r>
          </a:p>
          <a:p>
            <a:pPr marL="756951" lvl="1" indent="-291135">
              <a:lnSpc>
                <a:spcPct val="80000"/>
              </a:lnSpc>
              <a:buFontTx/>
              <a:buChar char="-"/>
            </a:pPr>
            <a:r>
              <a:rPr lang="en-GB" sz="800" dirty="0">
                <a:latin typeface="Tahoma" pitchFamily="34" charset="0"/>
              </a:rPr>
              <a:t>substitution effects, </a:t>
            </a:r>
          </a:p>
          <a:p>
            <a:pPr marL="756951" lvl="1" indent="-291135">
              <a:lnSpc>
                <a:spcPct val="80000"/>
              </a:lnSpc>
              <a:buFontTx/>
              <a:buChar char="-"/>
            </a:pPr>
            <a:r>
              <a:rPr lang="en-GB" sz="800" dirty="0">
                <a:latin typeface="Tahoma" pitchFamily="34" charset="0"/>
              </a:rPr>
              <a:t>non linear effects</a:t>
            </a:r>
          </a:p>
          <a:p>
            <a:pPr>
              <a:lnSpc>
                <a:spcPct val="80000"/>
              </a:lnSpc>
            </a:pPr>
            <a:r>
              <a:rPr lang="en-GB" sz="800" dirty="0">
                <a:latin typeface="Tahoma" pitchFamily="34" charset="0"/>
              </a:rPr>
              <a:t>Inverse effects of income on health may be large and bring about a poverty trap (</a:t>
            </a:r>
            <a:r>
              <a:rPr lang="en-GB" sz="800" dirty="0" err="1">
                <a:latin typeface="Tahoma" pitchFamily="34" charset="0"/>
              </a:rPr>
              <a:t>Gollin</a:t>
            </a:r>
            <a:r>
              <a:rPr lang="en-GB" sz="800" dirty="0">
                <a:latin typeface="Tahoma" pitchFamily="34" charset="0"/>
              </a:rPr>
              <a:t> and Zimmerman (2007); Bonds et al (2011)</a:t>
            </a:r>
          </a:p>
          <a:p>
            <a:pPr>
              <a:lnSpc>
                <a:spcPct val="80000"/>
              </a:lnSpc>
            </a:pPr>
            <a:r>
              <a:rPr lang="en-GB" sz="800" dirty="0"/>
              <a:t>One of the issues of interest is whether there is a poverty trap </a:t>
            </a:r>
          </a:p>
          <a:p>
            <a:pPr>
              <a:lnSpc>
                <a:spcPct val="80000"/>
              </a:lnSpc>
            </a:pPr>
            <a:r>
              <a:rPr lang="en-GB" sz="800" dirty="0">
                <a:latin typeface="Tahoma" pitchFamily="34" charset="0"/>
              </a:rPr>
              <a:t>Existence of poverty trap may be especially relevant for malaria in agricultural economies, as it is transmitted by mosquito’s which thrive in the presence of water</a:t>
            </a:r>
          </a:p>
          <a:p>
            <a:pPr marL="756951" lvl="1" indent="-291135">
              <a:lnSpc>
                <a:spcPct val="80000"/>
              </a:lnSpc>
            </a:pPr>
            <a:r>
              <a:rPr lang="en-GB" sz="800" dirty="0">
                <a:latin typeface="Tahoma" pitchFamily="34" charset="0"/>
              </a:rPr>
              <a:t>Investment in agriculture (irrigation, micro dams) increases </a:t>
            </a:r>
            <a:r>
              <a:rPr lang="en-GB" sz="800" dirty="0" err="1">
                <a:latin typeface="Tahoma" pitchFamily="34" charset="0"/>
              </a:rPr>
              <a:t>mosquitos</a:t>
            </a:r>
            <a:r>
              <a:rPr lang="en-GB" sz="800" dirty="0">
                <a:latin typeface="Tahoma" pitchFamily="34" charset="0"/>
              </a:rPr>
              <a:t> (</a:t>
            </a:r>
            <a:r>
              <a:rPr lang="en-GB" sz="800" dirty="0" err="1">
                <a:latin typeface="Tahoma" pitchFamily="34" charset="0"/>
              </a:rPr>
              <a:t>Harb</a:t>
            </a:r>
            <a:r>
              <a:rPr lang="en-GB" sz="800" dirty="0">
                <a:latin typeface="Tahoma" pitchFamily="34" charset="0"/>
              </a:rPr>
              <a:t> et al 1993; Thompson et al 1996) and malaria incidence </a:t>
            </a:r>
            <a:endParaRPr lang="en-GB" sz="800" dirty="0"/>
          </a:p>
          <a:p>
            <a:pPr>
              <a:lnSpc>
                <a:spcPct val="80000"/>
              </a:lnSpc>
            </a:pPr>
            <a:r>
              <a:rPr lang="en-GB" sz="800" dirty="0"/>
              <a:t>Perhaps a more structural approach is to pose the question at the micro level</a:t>
            </a:r>
          </a:p>
          <a:p>
            <a:pPr>
              <a:lnSpc>
                <a:spcPct val="80000"/>
              </a:lnSpc>
            </a:pPr>
            <a:endParaRPr lang="en-GB" sz="1000" dirty="0"/>
          </a:p>
          <a:p>
            <a:pPr>
              <a:lnSpc>
                <a:spcPct val="80000"/>
              </a:lnSpc>
            </a:pPr>
            <a:r>
              <a:rPr lang="en-GB" sz="800" dirty="0">
                <a:latin typeface="Tahoma" pitchFamily="34" charset="0"/>
              </a:rPr>
              <a:t>Limited knowledge about effects at the micro level</a:t>
            </a:r>
          </a:p>
          <a:p>
            <a:pPr>
              <a:lnSpc>
                <a:spcPct val="80000"/>
              </a:lnSpc>
            </a:pPr>
            <a:endParaRPr lang="en-GB" sz="1000" dirty="0"/>
          </a:p>
          <a:p>
            <a:pPr>
              <a:lnSpc>
                <a:spcPct val="80000"/>
              </a:lnSpc>
            </a:pPr>
            <a:r>
              <a:rPr lang="en-US" sz="800" dirty="0"/>
              <a:t>In contrast to the relationship between education and labor outcomes, the health - labor nexus has traditionally received less attention. </a:t>
            </a:r>
          </a:p>
          <a:p>
            <a:pPr>
              <a:lnSpc>
                <a:spcPct val="80000"/>
              </a:lnSpc>
            </a:pPr>
            <a:r>
              <a:rPr lang="en-US" sz="800" dirty="0"/>
              <a:t>Strauss and Thomas (1998) </a:t>
            </a:r>
          </a:p>
          <a:p>
            <a:pPr marL="465816" indent="-465816">
              <a:lnSpc>
                <a:spcPct val="90000"/>
              </a:lnSpc>
              <a:buFont typeface="Wingdings" pitchFamily="2" charset="2"/>
              <a:buAutoNum type="arabicPeriod"/>
            </a:pPr>
            <a:r>
              <a:rPr lang="en-GB" sz="2400" dirty="0"/>
              <a:t>Nutrition affects labour outcomes</a:t>
            </a:r>
          </a:p>
          <a:p>
            <a:pPr marL="853997" lvl="1" indent="-388180">
              <a:lnSpc>
                <a:spcPct val="90000"/>
              </a:lnSpc>
            </a:pPr>
            <a:r>
              <a:rPr lang="en-GB" sz="2100" dirty="0" err="1"/>
              <a:t>nonexperimental</a:t>
            </a:r>
            <a:r>
              <a:rPr lang="en-GB" sz="2100" dirty="0"/>
              <a:t> (Strauss 1986; </a:t>
            </a:r>
            <a:r>
              <a:rPr lang="en-GB" sz="2100" dirty="0" err="1"/>
              <a:t>Sahn</a:t>
            </a:r>
            <a:r>
              <a:rPr lang="en-GB" sz="2100" dirty="0"/>
              <a:t> and Alderman 1989; Thomas and Strauss 1997)</a:t>
            </a:r>
          </a:p>
          <a:p>
            <a:pPr marL="853997" lvl="1" indent="-388180">
              <a:lnSpc>
                <a:spcPct val="90000"/>
              </a:lnSpc>
            </a:pPr>
            <a:r>
              <a:rPr lang="en-GB" sz="2100" dirty="0"/>
              <a:t>experimental studies  (</a:t>
            </a:r>
            <a:r>
              <a:rPr lang="en-GB" sz="2100" dirty="0" err="1"/>
              <a:t>Basta</a:t>
            </a:r>
            <a:r>
              <a:rPr lang="en-GB" sz="2100" dirty="0"/>
              <a:t> 1979; </a:t>
            </a:r>
            <a:r>
              <a:rPr lang="en-GB" sz="2100" dirty="0" err="1"/>
              <a:t>Immink</a:t>
            </a:r>
            <a:r>
              <a:rPr lang="en-GB" sz="2100" dirty="0"/>
              <a:t> and </a:t>
            </a:r>
            <a:r>
              <a:rPr lang="en-GB" sz="2100" dirty="0" err="1"/>
              <a:t>Vietri</a:t>
            </a:r>
            <a:r>
              <a:rPr lang="en-GB" sz="2100" dirty="0"/>
              <a:t> 1981, </a:t>
            </a:r>
            <a:r>
              <a:rPr lang="en-GB" sz="2100" dirty="0" err="1"/>
              <a:t>Wolgemuth</a:t>
            </a:r>
            <a:r>
              <a:rPr lang="en-GB" sz="2100" dirty="0"/>
              <a:t> et al 1998, Thomas et al 2006)</a:t>
            </a:r>
            <a:endParaRPr lang="en-GB" sz="2100" dirty="0">
              <a:latin typeface="Tahoma" pitchFamily="34" charset="0"/>
            </a:endParaRPr>
          </a:p>
          <a:p>
            <a:pPr>
              <a:lnSpc>
                <a:spcPct val="80000"/>
              </a:lnSpc>
            </a:pPr>
            <a:endParaRPr lang="en-US" sz="800" dirty="0"/>
          </a:p>
          <a:p>
            <a:pPr>
              <a:lnSpc>
                <a:spcPct val="80000"/>
              </a:lnSpc>
            </a:pPr>
            <a:r>
              <a:rPr lang="en-US" sz="800" dirty="0"/>
              <a:t>much remains to be done in order to understand </a:t>
            </a:r>
          </a:p>
          <a:p>
            <a:pPr>
              <a:lnSpc>
                <a:spcPct val="80000"/>
              </a:lnSpc>
              <a:buFontTx/>
              <a:buChar char="-"/>
            </a:pPr>
            <a:r>
              <a:rPr lang="en-US" sz="800" dirty="0"/>
              <a:t>what dimensions of health matter, </a:t>
            </a:r>
          </a:p>
          <a:p>
            <a:pPr>
              <a:lnSpc>
                <a:spcPct val="80000"/>
              </a:lnSpc>
              <a:buFontTx/>
              <a:buChar char="-"/>
            </a:pPr>
            <a:r>
              <a:rPr lang="en-US" sz="800" dirty="0"/>
              <a:t>and under which circumstances the effect is important.</a:t>
            </a:r>
            <a:endParaRPr lang="en-GB" sz="800" dirty="0"/>
          </a:p>
          <a:p>
            <a:pPr>
              <a:lnSpc>
                <a:spcPct val="80000"/>
              </a:lnSpc>
            </a:pPr>
            <a:endParaRPr lang="en-GB" sz="800" dirty="0"/>
          </a:p>
          <a:p>
            <a:pPr>
              <a:lnSpc>
                <a:spcPct val="80000"/>
              </a:lnSpc>
              <a:buFont typeface="Symbol" pitchFamily="18" charset="2"/>
              <a:buNone/>
            </a:pPr>
            <a:r>
              <a:rPr lang="en-GB" sz="800" dirty="0"/>
              <a:t>Two challenges when you want to answer the questions whether  investment in health increases productivity and income</a:t>
            </a:r>
            <a:endParaRPr lang="en-GB" sz="800" dirty="0">
              <a:solidFill>
                <a:srgbClr val="FF3300"/>
              </a:solidFill>
            </a:endParaRPr>
          </a:p>
          <a:p>
            <a:pPr>
              <a:lnSpc>
                <a:spcPct val="80000"/>
              </a:lnSpc>
              <a:buFontTx/>
              <a:buChar char="-"/>
            </a:pPr>
            <a:r>
              <a:rPr lang="en-GB" sz="800" dirty="0"/>
              <a:t>multidimensional nature of health : measurement challenge and isolate effect and attribute causality</a:t>
            </a:r>
          </a:p>
          <a:p>
            <a:pPr>
              <a:lnSpc>
                <a:spcPct val="80000"/>
              </a:lnSpc>
              <a:buFontTx/>
              <a:buChar char="-"/>
            </a:pPr>
            <a:r>
              <a:rPr lang="en-GB" sz="800" dirty="0"/>
              <a:t>how to identify direction of causation</a:t>
            </a:r>
          </a:p>
          <a:p>
            <a:pPr>
              <a:lnSpc>
                <a:spcPct val="80000"/>
              </a:lnSpc>
            </a:pPr>
            <a:endParaRPr lang="en-GB" sz="800" dirty="0"/>
          </a:p>
          <a:p>
            <a:pPr>
              <a:lnSpc>
                <a:spcPct val="80000"/>
              </a:lnSpc>
            </a:pPr>
            <a:r>
              <a:rPr lang="en-GB" sz="800" b="1" u="sng" dirty="0"/>
              <a:t>Two strands</a:t>
            </a:r>
            <a:r>
              <a:rPr lang="en-GB" sz="800" dirty="0"/>
              <a:t> of literature </a:t>
            </a:r>
          </a:p>
          <a:p>
            <a:pPr>
              <a:lnSpc>
                <a:spcPct val="80000"/>
              </a:lnSpc>
            </a:pPr>
            <a:r>
              <a:rPr lang="en-GB" sz="800" dirty="0"/>
              <a:t>(We abstract from a third strand </a:t>
            </a:r>
          </a:p>
          <a:p>
            <a:pPr>
              <a:lnSpc>
                <a:spcPct val="80000"/>
              </a:lnSpc>
            </a:pPr>
            <a:r>
              <a:rPr lang="en-GB" sz="800" dirty="0"/>
              <a:t>- health investments during childhood affect labour outcomes later in life; </a:t>
            </a:r>
          </a:p>
          <a:p>
            <a:pPr marL="756951" lvl="1" indent="-291135">
              <a:lnSpc>
                <a:spcPct val="80000"/>
              </a:lnSpc>
            </a:pPr>
            <a:r>
              <a:rPr lang="en-GB" sz="800" dirty="0" err="1"/>
              <a:t>nonexperimental</a:t>
            </a:r>
            <a:r>
              <a:rPr lang="en-GB" sz="800" dirty="0"/>
              <a:t> (</a:t>
            </a:r>
            <a:r>
              <a:rPr lang="en-GB" sz="800" dirty="0" err="1"/>
              <a:t>Fogel</a:t>
            </a:r>
            <a:r>
              <a:rPr lang="en-GB" sz="800" dirty="0"/>
              <a:t> 1994;Strauss and Thomas 1998; </a:t>
            </a:r>
            <a:r>
              <a:rPr lang="en-GB" sz="800" dirty="0" err="1"/>
              <a:t>Ribero</a:t>
            </a:r>
            <a:r>
              <a:rPr lang="en-GB" sz="800" dirty="0"/>
              <a:t> and Nunez 2000; </a:t>
            </a:r>
            <a:r>
              <a:rPr lang="en-GB" sz="800" dirty="0" err="1"/>
              <a:t>Dercon</a:t>
            </a:r>
            <a:r>
              <a:rPr lang="en-GB" sz="800" dirty="0"/>
              <a:t> and Porter 2010)</a:t>
            </a:r>
          </a:p>
          <a:p>
            <a:pPr>
              <a:lnSpc>
                <a:spcPct val="80000"/>
              </a:lnSpc>
            </a:pPr>
            <a:r>
              <a:rPr lang="en-GB" sz="800" dirty="0"/>
              <a:t>- health investment during child hood affect learning outcomes </a:t>
            </a:r>
          </a:p>
          <a:p>
            <a:pPr>
              <a:lnSpc>
                <a:spcPct val="80000"/>
              </a:lnSpc>
            </a:pPr>
            <a:r>
              <a:rPr lang="en-GB" sz="800" dirty="0"/>
              <a:t>	experimental (</a:t>
            </a:r>
            <a:r>
              <a:rPr lang="en-GB" sz="800" dirty="0" err="1"/>
              <a:t>Hoddinot</a:t>
            </a:r>
            <a:r>
              <a:rPr lang="en-GB" sz="800" dirty="0"/>
              <a:t> and  Behrman ? Guatemala</a:t>
            </a:r>
          </a:p>
          <a:p>
            <a:pPr>
              <a:lnSpc>
                <a:spcPct val="80000"/>
              </a:lnSpc>
            </a:pPr>
            <a:endParaRPr lang="en-GB" sz="800" dirty="0"/>
          </a:p>
          <a:p>
            <a:pPr>
              <a:lnSpc>
                <a:spcPct val="80000"/>
              </a:lnSpc>
            </a:pPr>
            <a:r>
              <a:rPr lang="en-GB" sz="800" u="sng" dirty="0"/>
              <a:t>1. Nutrition affects labour outcomes:</a:t>
            </a:r>
          </a:p>
          <a:p>
            <a:pPr>
              <a:lnSpc>
                <a:spcPct val="80000"/>
              </a:lnSpc>
            </a:pPr>
            <a:r>
              <a:rPr lang="en-GB" sz="800" u="sng" dirty="0" err="1"/>
              <a:t>nonexperimental</a:t>
            </a:r>
            <a:r>
              <a:rPr lang="en-GB" sz="800" u="sng" dirty="0"/>
              <a:t>: </a:t>
            </a:r>
          </a:p>
          <a:p>
            <a:pPr>
              <a:lnSpc>
                <a:spcPct val="80000"/>
              </a:lnSpc>
            </a:pPr>
            <a:r>
              <a:rPr lang="en-GB" sz="800" dirty="0"/>
              <a:t>Strauss 1986: </a:t>
            </a:r>
          </a:p>
          <a:p>
            <a:pPr>
              <a:lnSpc>
                <a:spcPct val="80000"/>
              </a:lnSpc>
            </a:pPr>
            <a:r>
              <a:rPr lang="en-GB" sz="800" dirty="0" err="1"/>
              <a:t>Sahn</a:t>
            </a:r>
            <a:r>
              <a:rPr lang="en-GB" sz="800" dirty="0"/>
              <a:t> and Alderman</a:t>
            </a:r>
          </a:p>
          <a:p>
            <a:pPr>
              <a:lnSpc>
                <a:spcPct val="80000"/>
              </a:lnSpc>
            </a:pPr>
            <a:r>
              <a:rPr lang="en-GB" sz="800" dirty="0"/>
              <a:t>Thomas and Strauss: 1997: the effect of height on wages among men in Brazil</a:t>
            </a:r>
          </a:p>
          <a:p>
            <a:pPr>
              <a:lnSpc>
                <a:spcPct val="80000"/>
              </a:lnSpc>
            </a:pPr>
            <a:r>
              <a:rPr lang="en-GB" sz="800" u="sng" dirty="0"/>
              <a:t>Experimental:</a:t>
            </a:r>
          </a:p>
          <a:p>
            <a:pPr>
              <a:lnSpc>
                <a:spcPct val="80000"/>
              </a:lnSpc>
            </a:pPr>
            <a:r>
              <a:rPr lang="en-GB" sz="800" dirty="0"/>
              <a:t>Duncan Thomas et al: iron supplements in Indonesia – double blind placebo – find effects on income </a:t>
            </a:r>
          </a:p>
          <a:p>
            <a:pPr>
              <a:lnSpc>
                <a:spcPct val="80000"/>
              </a:lnSpc>
            </a:pPr>
            <a:r>
              <a:rPr lang="en-GB" sz="800" u="sng" dirty="0"/>
              <a:t>2. Diseases affect labour outcomes</a:t>
            </a:r>
          </a:p>
          <a:p>
            <a:pPr>
              <a:lnSpc>
                <a:spcPct val="80000"/>
              </a:lnSpc>
            </a:pPr>
            <a:r>
              <a:rPr lang="en-GB" sz="800" dirty="0"/>
              <a:t>Fox:  </a:t>
            </a:r>
          </a:p>
          <a:p>
            <a:pPr>
              <a:lnSpc>
                <a:spcPct val="80000"/>
              </a:lnSpc>
            </a:pPr>
            <a:r>
              <a:rPr lang="en-GB" sz="800" dirty="0"/>
              <a:t>Goldstein: HIV among Kenyan tea </a:t>
            </a:r>
            <a:r>
              <a:rPr lang="en-GB" sz="800" dirty="0" err="1"/>
              <a:t>pluckers</a:t>
            </a:r>
            <a:endParaRPr lang="en-GB" sz="800" dirty="0"/>
          </a:p>
          <a:p>
            <a:pPr>
              <a:lnSpc>
                <a:spcPct val="80000"/>
              </a:lnSpc>
            </a:pPr>
            <a:r>
              <a:rPr lang="en-GB" sz="800" dirty="0" err="1"/>
              <a:t>Schistomiasis</a:t>
            </a:r>
            <a:r>
              <a:rPr lang="en-GB" sz="800" dirty="0"/>
              <a:t>: worm</a:t>
            </a:r>
          </a:p>
          <a:p>
            <a:pPr>
              <a:lnSpc>
                <a:spcPct val="80000"/>
              </a:lnSpc>
            </a:pPr>
            <a:r>
              <a:rPr lang="en-GB" sz="800" dirty="0"/>
              <a:t>Pollution affects breathing and other health problems, and this </a:t>
            </a:r>
            <a:r>
              <a:rPr lang="en-GB" sz="800" dirty="0" err="1"/>
              <a:t>affactes</a:t>
            </a:r>
            <a:r>
              <a:rPr lang="en-GB" sz="800" dirty="0"/>
              <a:t> productivity</a:t>
            </a:r>
          </a:p>
          <a:p>
            <a:pPr>
              <a:lnSpc>
                <a:spcPct val="80000"/>
              </a:lnSpc>
            </a:pPr>
            <a:endParaRPr lang="en-GB" sz="800" dirty="0"/>
          </a:p>
          <a:p>
            <a:pPr>
              <a:lnSpc>
                <a:spcPct val="80000"/>
              </a:lnSpc>
            </a:pPr>
            <a:r>
              <a:rPr lang="en-GB" sz="800" dirty="0"/>
              <a:t>We continue in the latter tradition and focus on one specific disease: malaria, </a:t>
            </a:r>
          </a:p>
          <a:p>
            <a:pPr>
              <a:lnSpc>
                <a:spcPct val="80000"/>
              </a:lnSpc>
            </a:pPr>
            <a:r>
              <a:rPr lang="en-GB" sz="800" dirty="0"/>
              <a:t>We investigate the  effects of being treated for malaria on agricultural worker productivity, labour supply and income</a:t>
            </a:r>
          </a:p>
          <a:p>
            <a:pPr>
              <a:lnSpc>
                <a:spcPct val="80000"/>
              </a:lnSpc>
            </a:pPr>
            <a:r>
              <a:rPr lang="en-GB" sz="800" dirty="0"/>
              <a:t> </a:t>
            </a:r>
          </a:p>
          <a:p>
            <a:pPr>
              <a:lnSpc>
                <a:spcPct val="80000"/>
              </a:lnSpc>
            </a:pPr>
            <a:r>
              <a:rPr lang="en-GB" sz="800" dirty="0"/>
              <a:t>but “much remains to be done” (Strauss and Thomas, 1998, JEL)</a:t>
            </a:r>
          </a:p>
          <a:p>
            <a:pPr>
              <a:lnSpc>
                <a:spcPct val="80000"/>
              </a:lnSpc>
            </a:pPr>
            <a:endParaRPr lang="en-GB" sz="1000" dirty="0"/>
          </a:p>
          <a:p>
            <a:pPr>
              <a:lnSpc>
                <a:spcPct val="80000"/>
              </a:lnSpc>
            </a:pPr>
            <a:endParaRPr lang="en-GB" sz="1000" dirty="0"/>
          </a:p>
          <a:p>
            <a:r>
              <a:rPr lang="en-GB" dirty="0"/>
              <a:t>Limited knowledge about the effects of malaria on productivity</a:t>
            </a:r>
          </a:p>
          <a:p>
            <a:r>
              <a:rPr lang="en-GB" dirty="0"/>
              <a:t>But may be of special relevance for agricultural growth in low income countries as investments in </a:t>
            </a:r>
            <a:r>
              <a:rPr lang="en-GB" dirty="0" err="1"/>
              <a:t>favorable</a:t>
            </a:r>
            <a:r>
              <a:rPr lang="en-GB" dirty="0"/>
              <a:t> agro-ecological areas or irrigation may increase mosquito breeding</a:t>
            </a:r>
          </a:p>
          <a:p>
            <a:pPr lvl="1">
              <a:buFont typeface="Wingdings" pitchFamily="2" charset="2"/>
              <a:buNone/>
            </a:pPr>
            <a:r>
              <a:rPr lang="en-GB" sz="2900" dirty="0"/>
              <a:t>=&gt; potential constraint? (trap?)</a:t>
            </a:r>
            <a:endParaRPr lang="en-GB" sz="1000" dirty="0"/>
          </a:p>
          <a:p>
            <a:pPr>
              <a:lnSpc>
                <a:spcPct val="80000"/>
              </a:lnSpc>
            </a:pPr>
            <a:endParaRPr lang="en-GB" sz="1000" dirty="0"/>
          </a:p>
          <a:p>
            <a:pPr marL="232908" indent="-232908">
              <a:buAutoNum type="arabicPeriod"/>
            </a:pPr>
            <a:r>
              <a:rPr lang="en-GB" b="1" u="sng" dirty="0"/>
              <a:t>Health and </a:t>
            </a:r>
            <a:r>
              <a:rPr lang="en-GB" b="1" u="sng" dirty="0" err="1"/>
              <a:t>ec</a:t>
            </a:r>
            <a:r>
              <a:rPr lang="en-GB" b="1" u="sng" dirty="0"/>
              <a:t> </a:t>
            </a:r>
            <a:r>
              <a:rPr lang="en-GB" b="1" u="sng" dirty="0" err="1"/>
              <a:t>dev</a:t>
            </a:r>
            <a:endParaRPr lang="en-GB" b="1" u="sng" dirty="0"/>
          </a:p>
          <a:p>
            <a:pPr marL="174681" indent="-174681">
              <a:buFontTx/>
              <a:buChar char="-"/>
            </a:pPr>
            <a:r>
              <a:rPr lang="en-GB" dirty="0"/>
              <a:t>How</a:t>
            </a:r>
            <a:r>
              <a:rPr lang="en-GB" baseline="0" dirty="0"/>
              <a:t> to measure improvement in health: what to focus on; health is multidimensional</a:t>
            </a:r>
          </a:p>
          <a:p>
            <a:pPr marL="640497" lvl="1" indent="-174681">
              <a:buFontTx/>
              <a:buChar char="-"/>
            </a:pPr>
            <a:r>
              <a:rPr lang="en-GB" dirty="0"/>
              <a:t>Literature typically divided in effect of nutrition</a:t>
            </a:r>
          </a:p>
          <a:p>
            <a:pPr marL="640497" lvl="1" indent="-174681">
              <a:buFontTx/>
              <a:buChar char="-"/>
            </a:pPr>
            <a:r>
              <a:rPr lang="en-GB" baseline="0" dirty="0"/>
              <a:t>Effect of specific diseases</a:t>
            </a:r>
          </a:p>
          <a:p>
            <a:pPr marL="174681" indent="-174681">
              <a:buFontTx/>
              <a:buChar char="-"/>
            </a:pPr>
            <a:r>
              <a:rPr lang="en-GB" baseline="0" dirty="0"/>
              <a:t>How to attribute economic improvement to health improvement</a:t>
            </a:r>
          </a:p>
          <a:p>
            <a:pPr marL="174681" indent="-174681">
              <a:buFontTx/>
              <a:buChar char="-"/>
            </a:pPr>
            <a:r>
              <a:rPr lang="en-GB" baseline="0" dirty="0"/>
              <a:t>How to test for a causal relationship</a:t>
            </a:r>
          </a:p>
          <a:p>
            <a:pPr marL="174681" indent="-174681">
              <a:buFontTx/>
              <a:buChar char="-"/>
            </a:pPr>
            <a:endParaRPr lang="en-GB" dirty="0"/>
          </a:p>
          <a:p>
            <a:r>
              <a:rPr lang="en-GB" b="1" u="sng" dirty="0"/>
              <a:t>2 possible traps?</a:t>
            </a:r>
            <a:endParaRPr lang="en-GB" b="1" u="sng" baseline="0" dirty="0"/>
          </a:p>
          <a:p>
            <a:pPr marL="174681" indent="-174681">
              <a:buFontTx/>
              <a:buChar char="-"/>
            </a:pPr>
            <a:endParaRPr lang="en-GB" baseline="0" dirty="0"/>
          </a:p>
          <a:p>
            <a:r>
              <a:rPr lang="en-GB" b="1" u="sng" dirty="0"/>
              <a:t>3. Key question: </a:t>
            </a:r>
          </a:p>
          <a:p>
            <a:pPr>
              <a:lnSpc>
                <a:spcPct val="80000"/>
              </a:lnSpc>
            </a:pPr>
            <a:endParaRPr lang="en-GB" sz="1000" dirty="0"/>
          </a:p>
          <a:p>
            <a:pPr>
              <a:lnSpc>
                <a:spcPct val="80000"/>
              </a:lnSpc>
            </a:pPr>
            <a:endParaRPr lang="en-GB" sz="1000" dirty="0"/>
          </a:p>
          <a:p>
            <a:pPr>
              <a:lnSpc>
                <a:spcPct val="80000"/>
              </a:lnSpc>
            </a:pPr>
            <a:endParaRPr lang="en-GB" sz="1000" dirty="0"/>
          </a:p>
          <a:p>
            <a:r>
              <a:rPr lang="en-GB" sz="1000" dirty="0"/>
              <a:t>Cutler 2010 AEJA: </a:t>
            </a:r>
            <a:r>
              <a:rPr lang="en-GB" sz="1000" i="1" dirty="0"/>
              <a:t>We examine the effects of exposure to malaria in early childhood</a:t>
            </a:r>
          </a:p>
          <a:p>
            <a:r>
              <a:rPr lang="en-GB" sz="1000" i="1" dirty="0"/>
              <a:t>on educational attainment and economic status in adulthood by</a:t>
            </a:r>
          </a:p>
          <a:p>
            <a:r>
              <a:rPr lang="en-GB" sz="1000" i="1" dirty="0"/>
              <a:t>exploiting geographic variation in malaria prevalence in India prior</a:t>
            </a:r>
          </a:p>
          <a:p>
            <a:r>
              <a:rPr lang="en-GB" sz="1000" i="1" dirty="0"/>
              <a:t>to a nationwide eradication program in the 1950s. We find that the</a:t>
            </a:r>
          </a:p>
          <a:p>
            <a:r>
              <a:rPr lang="en-GB" sz="1000" i="1" dirty="0"/>
              <a:t>program led to modest increases in household per capita consumption</a:t>
            </a:r>
          </a:p>
          <a:p>
            <a:r>
              <a:rPr lang="en-GB" sz="1000" i="1" dirty="0"/>
              <a:t>for prime age men, and the effects for men are larger than those</a:t>
            </a:r>
          </a:p>
          <a:p>
            <a:r>
              <a:rPr lang="en-GB" sz="1000" i="1" dirty="0"/>
              <a:t>for women in most specifications. We find no evidence of increased</a:t>
            </a:r>
          </a:p>
          <a:p>
            <a:r>
              <a:rPr lang="en-GB" sz="1000" i="1" dirty="0"/>
              <a:t>educational attainment for men and mixed evidence for women</a:t>
            </a:r>
            <a:endParaRPr lang="en-GB" sz="1000" dirty="0"/>
          </a:p>
          <a:p>
            <a:pPr>
              <a:lnSpc>
                <a:spcPct val="80000"/>
              </a:lnSpc>
            </a:pPr>
            <a:endParaRPr lang="en-GB" sz="1000" dirty="0"/>
          </a:p>
          <a:p>
            <a:pPr>
              <a:lnSpc>
                <a:spcPct val="80000"/>
              </a:lnSpc>
            </a:pPr>
            <a:endParaRPr lang="en-GB" sz="1000" dirty="0"/>
          </a:p>
          <a:p>
            <a:r>
              <a:rPr lang="en-GB" sz="1000" dirty="0" err="1"/>
              <a:t>Bleakley</a:t>
            </a:r>
            <a:r>
              <a:rPr lang="en-GB" sz="1000" dirty="0"/>
              <a:t> 2010 AEJA: </a:t>
            </a:r>
            <a:r>
              <a:rPr lang="en-GB" sz="1000" i="1" dirty="0"/>
              <a:t>This study uses the malaria-eradication campaigns in the United</a:t>
            </a:r>
          </a:p>
          <a:p>
            <a:r>
              <a:rPr lang="it-IT" sz="1000" i="1" dirty="0"/>
              <a:t>States </a:t>
            </a:r>
            <a:r>
              <a:rPr lang="it-IT" sz="1000" dirty="0"/>
              <a:t>(</a:t>
            </a:r>
            <a:r>
              <a:rPr lang="it-IT" sz="1000" i="1" dirty="0"/>
              <a:t>circa 1920</a:t>
            </a:r>
            <a:r>
              <a:rPr lang="it-IT" sz="1000" dirty="0"/>
              <a:t>) </a:t>
            </a:r>
            <a:r>
              <a:rPr lang="it-IT" sz="1000" i="1" dirty="0"/>
              <a:t>and in Brazil, Colombia, and Mexico </a:t>
            </a:r>
            <a:r>
              <a:rPr lang="it-IT" sz="1000" dirty="0"/>
              <a:t>(</a:t>
            </a:r>
            <a:r>
              <a:rPr lang="it-IT" sz="1000" i="1" dirty="0"/>
              <a:t>circa 1955</a:t>
            </a:r>
            <a:r>
              <a:rPr lang="it-IT" sz="1000" dirty="0"/>
              <a:t>)</a:t>
            </a:r>
          </a:p>
          <a:p>
            <a:r>
              <a:rPr lang="en-GB" sz="1000" i="1" dirty="0"/>
              <a:t>to measure how much childhood exposure to malaria depresses</a:t>
            </a:r>
          </a:p>
          <a:p>
            <a:r>
              <a:rPr lang="en-GB" sz="1000" i="1" dirty="0" err="1"/>
              <a:t>labor</a:t>
            </a:r>
            <a:r>
              <a:rPr lang="en-GB" sz="1000" i="1" dirty="0"/>
              <a:t> productivity. The campaigns began because of advances in</a:t>
            </a:r>
          </a:p>
          <a:p>
            <a:r>
              <a:rPr lang="en-GB" sz="1000" i="1" dirty="0"/>
              <a:t>health technology, which mitigates concerns about reverse causality.</a:t>
            </a:r>
          </a:p>
          <a:p>
            <a:r>
              <a:rPr lang="en-GB" sz="1000" i="1" dirty="0" err="1"/>
              <a:t>Malarious</a:t>
            </a:r>
            <a:r>
              <a:rPr lang="en-GB" sz="1000" i="1" dirty="0"/>
              <a:t> areas saw large drops in the disease thereafter. Relative</a:t>
            </a:r>
          </a:p>
          <a:p>
            <a:r>
              <a:rPr lang="en-GB" sz="1000" i="1" dirty="0"/>
              <a:t>to non-</a:t>
            </a:r>
            <a:r>
              <a:rPr lang="en-GB" sz="1000" i="1" dirty="0" err="1"/>
              <a:t>malarious</a:t>
            </a:r>
            <a:r>
              <a:rPr lang="en-GB" sz="1000" i="1" dirty="0"/>
              <a:t> areas, cohorts born after eradication had higher</a:t>
            </a:r>
          </a:p>
          <a:p>
            <a:r>
              <a:rPr lang="en-GB" sz="1000" i="1" dirty="0"/>
              <a:t>income as adults than the preceding generation. These cross-cohort</a:t>
            </a:r>
          </a:p>
          <a:p>
            <a:r>
              <a:rPr lang="en-GB" sz="1000" i="1" dirty="0"/>
              <a:t>changes coincided with childhood exposure to the campaigns rather</a:t>
            </a:r>
          </a:p>
          <a:p>
            <a:r>
              <a:rPr lang="en-GB" sz="1000" i="1" dirty="0"/>
              <a:t>than to pre-existing trends. Estimates suggest a substantial, though</a:t>
            </a:r>
          </a:p>
          <a:p>
            <a:r>
              <a:rPr lang="en-GB" sz="1000" i="1" dirty="0"/>
              <a:t>not predominant, role for malaria in explaining cross-region differences</a:t>
            </a:r>
          </a:p>
          <a:p>
            <a:r>
              <a:rPr lang="en-GB" sz="1000" i="1" dirty="0"/>
              <a:t>in income.</a:t>
            </a:r>
          </a:p>
          <a:p>
            <a:endParaRPr lang="en-GB" sz="1000" i="1" dirty="0"/>
          </a:p>
          <a:p>
            <a:r>
              <a:rPr lang="en-GB" sz="1000" i="1" dirty="0" err="1"/>
              <a:t>Zivin</a:t>
            </a:r>
            <a:r>
              <a:rPr lang="en-GB" sz="1000" i="1" dirty="0"/>
              <a:t> 2010: Environmental protection is typically cast as a tax on the </a:t>
            </a:r>
            <a:r>
              <a:rPr lang="en-GB" sz="1000" i="1" dirty="0" err="1"/>
              <a:t>labor</a:t>
            </a:r>
            <a:r>
              <a:rPr lang="en-GB" sz="1000" i="1" dirty="0"/>
              <a:t> market and the economy in general.</a:t>
            </a:r>
          </a:p>
          <a:p>
            <a:r>
              <a:rPr lang="en-GB" sz="1000" i="1" dirty="0"/>
              <a:t>Since a large body of evidence links pollution with poor health, and health is an important part of</a:t>
            </a:r>
          </a:p>
          <a:p>
            <a:r>
              <a:rPr lang="en-GB" sz="1000" i="1" dirty="0"/>
              <a:t>human capital, efforts to reduce pollution could plausibly be viewed as an investment in human capital</a:t>
            </a:r>
          </a:p>
          <a:p>
            <a:r>
              <a:rPr lang="en-GB" sz="1000" i="1" dirty="0"/>
              <a:t>and thus a tool for promoting economic growth. While a handful of studies have documented the impacts</a:t>
            </a:r>
          </a:p>
          <a:p>
            <a:r>
              <a:rPr lang="en-GB" sz="1000" i="1" dirty="0"/>
              <a:t>of pollution on </a:t>
            </a:r>
            <a:r>
              <a:rPr lang="en-GB" sz="1000" i="1" dirty="0" err="1"/>
              <a:t>labor</a:t>
            </a:r>
            <a:r>
              <a:rPr lang="en-GB" sz="1000" i="1" dirty="0"/>
              <a:t> supply, this paper is the first to rigorously assess the less visible but likely more</a:t>
            </a:r>
          </a:p>
          <a:p>
            <a:r>
              <a:rPr lang="en-GB" sz="1000" i="1" dirty="0"/>
              <a:t>pervasive impacts on worker productivity. In particular, we exploit a novel panel dataset of daily farm</a:t>
            </a:r>
          </a:p>
          <a:p>
            <a:r>
              <a:rPr lang="en-GB" sz="1000" i="1" dirty="0"/>
              <a:t>worker output as recorded under piece rate contracts merged with data on environmental conditions</a:t>
            </a:r>
          </a:p>
          <a:p>
            <a:r>
              <a:rPr lang="en-GB" sz="1000" i="1" dirty="0"/>
              <a:t>to relate the plausibly exogenous daily variations in ozone with worker productivity. We find robust</a:t>
            </a:r>
          </a:p>
          <a:p>
            <a:r>
              <a:rPr lang="en-GB" sz="1000" i="1" dirty="0"/>
              <a:t>evidence that ozone levels well below federal air quality standards have a significant impact on productivity:</a:t>
            </a:r>
          </a:p>
          <a:p>
            <a:r>
              <a:rPr lang="en-GB" sz="1000" i="1" dirty="0"/>
              <a:t>a 10 ppb decrease in ozone concentrations increases worker productivity by 4.2 percent.</a:t>
            </a:r>
            <a:endParaRPr lang="en-GB" sz="1000" dirty="0"/>
          </a:p>
          <a:p>
            <a:pPr>
              <a:lnSpc>
                <a:spcPct val="80000"/>
              </a:lnSpc>
            </a:pPr>
            <a:endParaRPr lang="en-GB" sz="1000" dirty="0"/>
          </a:p>
        </p:txBody>
      </p:sp>
    </p:spTree>
    <p:extLst>
      <p:ext uri="{BB962C8B-B14F-4D97-AF65-F5344CB8AC3E}">
        <p14:creationId xmlns:p14="http://schemas.microsoft.com/office/powerpoint/2010/main" val="3355366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565150" y="762000"/>
            <a:ext cx="3941763" cy="2217738"/>
          </a:xfrm>
          <a:ln/>
        </p:spPr>
      </p:sp>
      <p:sp>
        <p:nvSpPr>
          <p:cNvPr id="28674" name="Rectangle 3"/>
          <p:cNvSpPr>
            <a:spLocks noGrp="1" noChangeArrowheads="1"/>
          </p:cNvSpPr>
          <p:nvPr>
            <p:ph type="body" idx="1"/>
          </p:nvPr>
        </p:nvSpPr>
        <p:spPr>
          <a:xfrm>
            <a:off x="703003" y="3081598"/>
            <a:ext cx="5610890" cy="6319226"/>
          </a:xfrm>
          <a:noFill/>
          <a:ln/>
        </p:spPr>
        <p:txBody>
          <a:bodyPr/>
          <a:lstStyle/>
          <a:p>
            <a:pPr defTabSz="931633" eaLnBrk="0" fontAlgn="base" hangingPunct="0">
              <a:lnSpc>
                <a:spcPct val="90000"/>
              </a:lnSpc>
              <a:spcBef>
                <a:spcPct val="30000"/>
              </a:spcBef>
              <a:spcAft>
                <a:spcPct val="0"/>
              </a:spcAft>
              <a:defRPr/>
            </a:pPr>
            <a:r>
              <a:rPr lang="en-GB" sz="800" dirty="0"/>
              <a:t>20% of estimated malaria cases worldwide are found in Nigeria</a:t>
            </a:r>
          </a:p>
          <a:p>
            <a:pPr>
              <a:lnSpc>
                <a:spcPct val="90000"/>
              </a:lnSpc>
            </a:pPr>
            <a:endParaRPr lang="en-GB" sz="800" dirty="0"/>
          </a:p>
          <a:p>
            <a:pPr>
              <a:lnSpc>
                <a:spcPct val="90000"/>
              </a:lnSpc>
            </a:pPr>
            <a:r>
              <a:rPr lang="en-GB" sz="800" dirty="0"/>
              <a:t>One of three major diseases worldwide</a:t>
            </a:r>
          </a:p>
          <a:p>
            <a:pPr>
              <a:lnSpc>
                <a:spcPct val="90000"/>
              </a:lnSpc>
            </a:pPr>
            <a:endParaRPr lang="en-GB" sz="800" dirty="0"/>
          </a:p>
          <a:p>
            <a:pPr>
              <a:lnSpc>
                <a:spcPct val="90000"/>
              </a:lnSpc>
            </a:pPr>
            <a:r>
              <a:rPr lang="en-GB" sz="800" dirty="0"/>
              <a:t>transmitted by mosquito’s; </a:t>
            </a:r>
          </a:p>
          <a:p>
            <a:pPr>
              <a:lnSpc>
                <a:spcPct val="90000"/>
              </a:lnSpc>
            </a:pPr>
            <a:endParaRPr lang="en-GB" sz="800" dirty="0"/>
          </a:p>
          <a:p>
            <a:pPr>
              <a:lnSpc>
                <a:spcPct val="90000"/>
              </a:lnSpc>
            </a:pPr>
            <a:r>
              <a:rPr lang="en-GB" sz="800" dirty="0"/>
              <a:t>causes fever and headaches</a:t>
            </a:r>
          </a:p>
          <a:p>
            <a:pPr>
              <a:lnSpc>
                <a:spcPct val="90000"/>
              </a:lnSpc>
            </a:pPr>
            <a:endParaRPr lang="en-GB" sz="800" dirty="0"/>
          </a:p>
          <a:p>
            <a:pPr>
              <a:lnSpc>
                <a:spcPct val="90000"/>
              </a:lnSpc>
            </a:pPr>
            <a:r>
              <a:rPr lang="en-GB" sz="800" dirty="0"/>
              <a:t>Malaria infection leads to episode of fever, head aches</a:t>
            </a:r>
          </a:p>
          <a:p>
            <a:pPr>
              <a:lnSpc>
                <a:spcPct val="90000"/>
              </a:lnSpc>
            </a:pPr>
            <a:r>
              <a:rPr lang="en-GB" sz="800" dirty="0"/>
              <a:t>Malaria is a mosquito-borne infectious disease of humans caused by eukaryotic </a:t>
            </a:r>
            <a:r>
              <a:rPr lang="en-GB" sz="800" dirty="0" err="1">
                <a:hlinkClick r:id="rId3" tooltip="Protists"/>
              </a:rPr>
              <a:t>protists</a:t>
            </a:r>
            <a:r>
              <a:rPr lang="en-GB" sz="800" dirty="0"/>
              <a:t> of the genus Plasmodium. It is widespread in </a:t>
            </a:r>
            <a:r>
              <a:rPr lang="en-GB" sz="800" dirty="0">
                <a:hlinkClick r:id="rId4" tooltip="Tropics"/>
              </a:rPr>
              <a:t>tropical</a:t>
            </a:r>
            <a:r>
              <a:rPr lang="en-GB" sz="800" dirty="0"/>
              <a:t> and subtropical regions, including much of  SSA, Asia and the Americas. Malaria is very prevalent in these regions because they have significant amounts of rain fall and consistent hot temperatures. These warm, consistent temperatures and moisture provide mosquitos with the environment they need to breed continuously. The disease results from the multiplication of malaria parasites within red blood cells, causing symptoms that typically include </a:t>
            </a:r>
            <a:r>
              <a:rPr lang="en-GB" sz="800" u="sng" dirty="0"/>
              <a:t>fever and headaches</a:t>
            </a:r>
            <a:r>
              <a:rPr lang="en-GB" sz="800" dirty="0"/>
              <a:t>, in severe cases progressing to coma, and death.</a:t>
            </a:r>
          </a:p>
          <a:p>
            <a:pPr>
              <a:lnSpc>
                <a:spcPct val="90000"/>
              </a:lnSpc>
            </a:pPr>
            <a:endParaRPr lang="en-GB" sz="800" dirty="0"/>
          </a:p>
          <a:p>
            <a:pPr>
              <a:lnSpc>
                <a:spcPct val="90000"/>
              </a:lnSpc>
            </a:pPr>
            <a:r>
              <a:rPr lang="en-GB" sz="800" dirty="0"/>
              <a:t>Four species of Plasmodium can infect and be transmitted by humans. Severe disease is largely caused by </a:t>
            </a:r>
            <a:r>
              <a:rPr lang="en-GB" sz="800" dirty="0">
                <a:hlinkClick r:id="rId5" tooltip="Plasmodium falciparum"/>
              </a:rPr>
              <a:t>Plasmodium falciparum</a:t>
            </a:r>
            <a:r>
              <a:rPr lang="en-GB" sz="800" dirty="0"/>
              <a:t>. Malaria caused by </a:t>
            </a:r>
            <a:r>
              <a:rPr lang="en-GB" sz="800" dirty="0">
                <a:hlinkClick r:id="rId6" tooltip="Plasmodium vivax"/>
              </a:rPr>
              <a:t>Plasmodium </a:t>
            </a:r>
            <a:r>
              <a:rPr lang="en-GB" sz="800" dirty="0" err="1">
                <a:hlinkClick r:id="rId6" tooltip="Plasmodium vivax"/>
              </a:rPr>
              <a:t>vivax</a:t>
            </a:r>
            <a:r>
              <a:rPr lang="en-GB" sz="800" dirty="0"/>
              <a:t>, </a:t>
            </a:r>
            <a:r>
              <a:rPr lang="en-GB" sz="800" dirty="0">
                <a:hlinkClick r:id="rId7" tooltip="Plasmodium ovale"/>
              </a:rPr>
              <a:t>Plasmodium </a:t>
            </a:r>
            <a:r>
              <a:rPr lang="en-GB" sz="800" dirty="0" err="1">
                <a:hlinkClick r:id="rId7" tooltip="Plasmodium ovale"/>
              </a:rPr>
              <a:t>ovale</a:t>
            </a:r>
            <a:r>
              <a:rPr lang="en-GB" sz="800" dirty="0"/>
              <a:t> and </a:t>
            </a:r>
            <a:r>
              <a:rPr lang="en-GB" sz="800" dirty="0">
                <a:hlinkClick r:id="rId8" tooltip="Plasmodium malariae"/>
              </a:rPr>
              <a:t>Plasmodium </a:t>
            </a:r>
            <a:r>
              <a:rPr lang="en-GB" sz="800" dirty="0" err="1">
                <a:hlinkClick r:id="rId8" tooltip="Plasmodium malariae"/>
              </a:rPr>
              <a:t>malariae</a:t>
            </a:r>
            <a:r>
              <a:rPr lang="en-GB" sz="800" dirty="0"/>
              <a:t> is generally a milder disease that is rarely fatal. A fifth </a:t>
            </a:r>
            <a:r>
              <a:rPr lang="en-GB" sz="800" dirty="0" err="1"/>
              <a:t>species,</a:t>
            </a:r>
            <a:r>
              <a:rPr lang="en-GB" sz="800" dirty="0" err="1">
                <a:hlinkClick r:id="rId9" tooltip="Plasmodium knowlesi"/>
              </a:rPr>
              <a:t>Plasmodium</a:t>
            </a:r>
            <a:r>
              <a:rPr lang="en-GB" sz="800" dirty="0">
                <a:hlinkClick r:id="rId9" tooltip="Plasmodium knowlesi"/>
              </a:rPr>
              <a:t> </a:t>
            </a:r>
            <a:r>
              <a:rPr lang="en-GB" sz="800" dirty="0" err="1">
                <a:hlinkClick r:id="rId9" tooltip="Plasmodium knowlesi"/>
              </a:rPr>
              <a:t>knowlesi</a:t>
            </a:r>
            <a:r>
              <a:rPr lang="en-GB" sz="800" dirty="0"/>
              <a:t>, is a </a:t>
            </a:r>
            <a:r>
              <a:rPr lang="en-GB" sz="800" dirty="0">
                <a:hlinkClick r:id="rId10" tooltip="Zoonosis"/>
              </a:rPr>
              <a:t>zoonosis</a:t>
            </a:r>
            <a:r>
              <a:rPr lang="en-GB" sz="800" dirty="0"/>
              <a:t> that causes malaria in </a:t>
            </a:r>
            <a:r>
              <a:rPr lang="en-GB" sz="800" dirty="0">
                <a:hlinkClick r:id="rId11" tooltip="Macaques"/>
              </a:rPr>
              <a:t>macaques</a:t>
            </a:r>
            <a:r>
              <a:rPr lang="en-GB" sz="800" dirty="0"/>
              <a:t> but can also infect humans.</a:t>
            </a:r>
            <a:r>
              <a:rPr lang="en-GB" sz="800" dirty="0">
                <a:hlinkClick r:id="rId12"/>
              </a:rPr>
              <a:t>[2]</a:t>
            </a:r>
            <a:r>
              <a:rPr lang="en-GB" sz="800" dirty="0">
                <a:hlinkClick r:id="rId13"/>
              </a:rPr>
              <a:t>[3]</a:t>
            </a:r>
            <a:endParaRPr lang="en-GB" sz="800" dirty="0"/>
          </a:p>
          <a:p>
            <a:pPr>
              <a:lnSpc>
                <a:spcPct val="90000"/>
              </a:lnSpc>
            </a:pPr>
            <a:endParaRPr lang="en-GB" sz="800" dirty="0"/>
          </a:p>
          <a:p>
            <a:pPr>
              <a:lnSpc>
                <a:spcPct val="90000"/>
              </a:lnSpc>
            </a:pPr>
            <a:r>
              <a:rPr lang="en-GB" sz="800" dirty="0"/>
              <a:t>Malaria transmission can be reduced by preventing mosquito bites by distribution of inexpensive </a:t>
            </a:r>
            <a:r>
              <a:rPr lang="en-GB" sz="800" dirty="0">
                <a:hlinkClick r:id="rId14" tooltip="Mosquito net"/>
              </a:rPr>
              <a:t>mosquito nets</a:t>
            </a:r>
            <a:r>
              <a:rPr lang="en-GB" sz="800" dirty="0"/>
              <a:t> and </a:t>
            </a:r>
            <a:r>
              <a:rPr lang="en-GB" sz="800" dirty="0">
                <a:hlinkClick r:id="rId15" tooltip="Insect repellent"/>
              </a:rPr>
              <a:t>insect repellents</a:t>
            </a:r>
            <a:r>
              <a:rPr lang="en-GB" sz="800" dirty="0"/>
              <a:t>, or by mosquito-control measures such as spraying </a:t>
            </a:r>
            <a:r>
              <a:rPr lang="en-GB" sz="800" dirty="0">
                <a:hlinkClick r:id="rId16" tooltip="Insecticide"/>
              </a:rPr>
              <a:t>insecticides</a:t>
            </a:r>
            <a:r>
              <a:rPr lang="en-GB" sz="800" dirty="0"/>
              <a:t> inside houses and draining standing water where mosquitoes lay their eggs. Although many are under development, the challenge of producing a widely available </a:t>
            </a:r>
            <a:r>
              <a:rPr lang="en-GB" sz="800" dirty="0">
                <a:hlinkClick r:id="rId17" tooltip="Vaccine"/>
              </a:rPr>
              <a:t>vaccine</a:t>
            </a:r>
            <a:r>
              <a:rPr lang="en-GB" sz="800" dirty="0"/>
              <a:t> that provides a high level of protection for a sustained period is still to be met.</a:t>
            </a:r>
            <a:r>
              <a:rPr lang="en-GB" sz="800" dirty="0">
                <a:hlinkClick r:id="rId18"/>
              </a:rPr>
              <a:t>[4]</a:t>
            </a:r>
            <a:r>
              <a:rPr lang="en-GB" sz="800" dirty="0"/>
              <a:t> Two drugs are also available to prevent malaria in travellers to malaria-</a:t>
            </a:r>
            <a:r>
              <a:rPr lang="en-GB" sz="800" dirty="0">
                <a:hlinkClick r:id="rId19" tooltip="Endemic (epidemiology)"/>
              </a:rPr>
              <a:t>endemic</a:t>
            </a:r>
            <a:r>
              <a:rPr lang="en-GB" sz="800" dirty="0"/>
              <a:t> countries (</a:t>
            </a:r>
            <a:r>
              <a:rPr lang="en-GB" sz="800" dirty="0">
                <a:hlinkClick r:id="rId20" tooltip="Malaria prophylaxis"/>
              </a:rPr>
              <a:t>prophylaxis</a:t>
            </a:r>
            <a:r>
              <a:rPr lang="en-GB" sz="800" dirty="0"/>
              <a:t>).</a:t>
            </a:r>
          </a:p>
          <a:p>
            <a:pPr>
              <a:lnSpc>
                <a:spcPct val="90000"/>
              </a:lnSpc>
            </a:pPr>
            <a:endParaRPr lang="en-GB" sz="800" dirty="0"/>
          </a:p>
          <a:p>
            <a:pPr>
              <a:lnSpc>
                <a:spcPct val="90000"/>
              </a:lnSpc>
            </a:pPr>
            <a:r>
              <a:rPr lang="en-GB" sz="800" dirty="0"/>
              <a:t>A variety of </a:t>
            </a:r>
            <a:r>
              <a:rPr lang="en-GB" sz="800" dirty="0">
                <a:hlinkClick r:id="rId21" tooltip="Antimalarial medication"/>
              </a:rPr>
              <a:t>antimalarial medications</a:t>
            </a:r>
            <a:r>
              <a:rPr lang="en-GB" sz="800" dirty="0"/>
              <a:t> are available. In the last 5 years, treatment of P. falciparum infections in </a:t>
            </a:r>
            <a:r>
              <a:rPr lang="en-GB" sz="800" dirty="0">
                <a:hlinkClick r:id="rId22" tooltip="Endemism"/>
              </a:rPr>
              <a:t>endemic</a:t>
            </a:r>
            <a:r>
              <a:rPr lang="en-GB" sz="800" dirty="0"/>
              <a:t> countries has been transformed by the use of combinations of </a:t>
            </a:r>
          </a:p>
          <a:p>
            <a:pPr>
              <a:lnSpc>
                <a:spcPct val="90000"/>
              </a:lnSpc>
            </a:pPr>
            <a:r>
              <a:rPr lang="en-GB" sz="800" dirty="0"/>
              <a:t>drugs containing an </a:t>
            </a:r>
            <a:r>
              <a:rPr lang="en-GB" sz="800" dirty="0" err="1">
                <a:hlinkClick r:id="rId23" tooltip="Artemisinin"/>
              </a:rPr>
              <a:t>artemisinin</a:t>
            </a:r>
            <a:r>
              <a:rPr lang="en-GB" sz="800" dirty="0"/>
              <a:t> derivative. Severe malaria is treated with intravenous or intramuscular quinine or, increasingly, the </a:t>
            </a:r>
            <a:r>
              <a:rPr lang="en-GB" sz="800" dirty="0" err="1">
                <a:hlinkClick r:id="rId23" tooltip="Artemisinin"/>
              </a:rPr>
              <a:t>artemisinin</a:t>
            </a:r>
            <a:r>
              <a:rPr lang="en-GB" sz="800" dirty="0"/>
              <a:t> derivative </a:t>
            </a:r>
            <a:r>
              <a:rPr lang="en-GB" sz="800" dirty="0" err="1">
                <a:hlinkClick r:id="rId24" tooltip="Artesunate"/>
              </a:rPr>
              <a:t>artesunate</a:t>
            </a:r>
            <a:r>
              <a:rPr lang="en-GB" sz="800" dirty="0"/>
              <a:t> </a:t>
            </a:r>
            <a:r>
              <a:rPr lang="en-GB" sz="800" dirty="0">
                <a:hlinkClick r:id="rId25"/>
              </a:rPr>
              <a:t>[5]</a:t>
            </a:r>
            <a:r>
              <a:rPr lang="en-GB" sz="800" dirty="0"/>
              <a:t> which is superior to quinine in both children and adults.</a:t>
            </a:r>
            <a:r>
              <a:rPr lang="en-GB" sz="800" dirty="0">
                <a:hlinkClick r:id="rId26"/>
              </a:rPr>
              <a:t>[6]</a:t>
            </a:r>
            <a:r>
              <a:rPr lang="en-GB" sz="800" dirty="0"/>
              <a:t>Resistance has developed to several antimalarial drugs, most notably </a:t>
            </a:r>
            <a:r>
              <a:rPr lang="en-GB" sz="800" dirty="0" err="1">
                <a:hlinkClick r:id="rId27" tooltip="Chloroquine"/>
              </a:rPr>
              <a:t>chloroquine</a:t>
            </a:r>
            <a:r>
              <a:rPr lang="en-GB" sz="800" dirty="0"/>
              <a:t>.</a:t>
            </a:r>
            <a:r>
              <a:rPr lang="en-GB" sz="800" dirty="0">
                <a:hlinkClick r:id="rId28"/>
              </a:rPr>
              <a:t>[7]</a:t>
            </a:r>
            <a:endParaRPr lang="en-GB" sz="800" dirty="0"/>
          </a:p>
          <a:p>
            <a:pPr>
              <a:lnSpc>
                <a:spcPct val="90000"/>
              </a:lnSpc>
            </a:pPr>
            <a:endParaRPr lang="en-GB" sz="800" dirty="0"/>
          </a:p>
          <a:p>
            <a:pPr>
              <a:lnSpc>
                <a:spcPct val="90000"/>
              </a:lnSpc>
            </a:pPr>
            <a:r>
              <a:rPr lang="en-GB" sz="800" dirty="0"/>
              <a:t>There have been estimates on the economic costs of malaria </a:t>
            </a:r>
          </a:p>
          <a:p>
            <a:pPr>
              <a:lnSpc>
                <a:spcPct val="90000"/>
              </a:lnSpc>
            </a:pPr>
            <a:r>
              <a:rPr lang="en-GB" sz="800" dirty="0"/>
              <a:t>Mostly from by  public health experts </a:t>
            </a:r>
          </a:p>
          <a:p>
            <a:pPr>
              <a:lnSpc>
                <a:spcPct val="90000"/>
              </a:lnSpc>
            </a:pPr>
            <a:r>
              <a:rPr lang="en-GB" sz="800" dirty="0"/>
              <a:t>Distinguish between direct and indirect costs</a:t>
            </a:r>
          </a:p>
          <a:p>
            <a:pPr>
              <a:lnSpc>
                <a:spcPct val="90000"/>
              </a:lnSpc>
            </a:pPr>
            <a:r>
              <a:rPr lang="en-GB" sz="800" dirty="0"/>
              <a:t>Direct: out of pocket expenses</a:t>
            </a:r>
          </a:p>
          <a:p>
            <a:pPr>
              <a:lnSpc>
                <a:spcPct val="90000"/>
              </a:lnSpc>
            </a:pPr>
            <a:r>
              <a:rPr lang="en-GB" sz="800" dirty="0"/>
              <a:t>Indirect only contains absenteeism from work </a:t>
            </a:r>
          </a:p>
          <a:p>
            <a:pPr>
              <a:lnSpc>
                <a:spcPct val="90000"/>
              </a:lnSpc>
            </a:pPr>
            <a:r>
              <a:rPr lang="en-GB" sz="800" dirty="0"/>
              <a:t>Not so much drop in productivity </a:t>
            </a:r>
            <a:endParaRPr lang="en-GB" sz="1000" dirty="0"/>
          </a:p>
          <a:p>
            <a:pPr>
              <a:lnSpc>
                <a:spcPct val="90000"/>
              </a:lnSpc>
            </a:pPr>
            <a:endParaRPr lang="en-GB" sz="1000" dirty="0"/>
          </a:p>
          <a:p>
            <a:pPr>
              <a:lnSpc>
                <a:spcPct val="90000"/>
              </a:lnSpc>
            </a:pPr>
            <a:endParaRPr lang="en-GB" sz="1000" dirty="0"/>
          </a:p>
        </p:txBody>
      </p:sp>
    </p:spTree>
    <p:extLst>
      <p:ext uri="{BB962C8B-B14F-4D97-AF65-F5344CB8AC3E}">
        <p14:creationId xmlns:p14="http://schemas.microsoft.com/office/powerpoint/2010/main" val="3678053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GB" dirty="0"/>
              <a:t>There are good reasons to believe that malaria impacts on worker productivity</a:t>
            </a:r>
          </a:p>
        </p:txBody>
      </p:sp>
    </p:spTree>
    <p:extLst>
      <p:ext uri="{BB962C8B-B14F-4D97-AF65-F5344CB8AC3E}">
        <p14:creationId xmlns:p14="http://schemas.microsoft.com/office/powerpoint/2010/main" val="1786393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GB" dirty="0" err="1"/>
              <a:t>Oocysts</a:t>
            </a:r>
            <a:r>
              <a:rPr lang="en-GB" dirty="0"/>
              <a:t>: </a:t>
            </a:r>
            <a:r>
              <a:rPr lang="en-GB" dirty="0">
                <a:latin typeface="Arial" charset="0"/>
                <a:cs typeface="Arial" charset="0"/>
              </a:rPr>
              <a:t>A thick-walled structure in which </a:t>
            </a:r>
            <a:r>
              <a:rPr lang="en-GB" dirty="0" err="1">
                <a:latin typeface="Arial" charset="0"/>
                <a:cs typeface="Arial" charset="0"/>
              </a:rPr>
              <a:t>sporozoan</a:t>
            </a:r>
            <a:r>
              <a:rPr lang="en-GB" dirty="0">
                <a:latin typeface="Arial" charset="0"/>
                <a:cs typeface="Arial" charset="0"/>
              </a:rPr>
              <a:t> zygotes develop and that serves to transfer them to new hosts.</a:t>
            </a:r>
          </a:p>
          <a:p>
            <a:endParaRPr lang="en-GB" dirty="0">
              <a:latin typeface="Arial" charset="0"/>
              <a:cs typeface="Arial" charset="0"/>
            </a:endParaRPr>
          </a:p>
          <a:p>
            <a:r>
              <a:rPr lang="en-GB" dirty="0">
                <a:latin typeface="Arial" charset="0"/>
                <a:cs typeface="Arial" charset="0"/>
              </a:rPr>
              <a:t>(</a:t>
            </a:r>
            <a:r>
              <a:rPr lang="en-GB" dirty="0" err="1">
                <a:latin typeface="Arial" charset="0"/>
                <a:cs typeface="Arial" charset="0"/>
              </a:rPr>
              <a:t>Sporozoan</a:t>
            </a:r>
            <a:r>
              <a:rPr lang="en-GB" dirty="0">
                <a:latin typeface="Arial" charset="0"/>
                <a:cs typeface="Arial" charset="0"/>
              </a:rPr>
              <a:t>: Any of numerous parasitic protozoans of the class </a:t>
            </a:r>
            <a:r>
              <a:rPr lang="en-GB" dirty="0" err="1">
                <a:latin typeface="Arial" charset="0"/>
                <a:cs typeface="Arial" charset="0"/>
              </a:rPr>
              <a:t>Sporozoa</a:t>
            </a:r>
            <a:r>
              <a:rPr lang="en-GB" dirty="0">
                <a:latin typeface="Arial" charset="0"/>
                <a:cs typeface="Arial" charset="0"/>
              </a:rPr>
              <a:t>, most of which reproduce sexually and asexually in alternate generations by means of spores. They are frequently transmitted by bloodsucking insects to different hosts, where they cause many serious diseases, such as malaria and </a:t>
            </a:r>
            <a:r>
              <a:rPr lang="en-GB" dirty="0" err="1">
                <a:latin typeface="Arial" charset="0"/>
                <a:cs typeface="Arial" charset="0"/>
              </a:rPr>
              <a:t>coccidiosis</a:t>
            </a:r>
            <a:r>
              <a:rPr lang="en-GB" dirty="0">
                <a:latin typeface="Arial" charset="0"/>
                <a:cs typeface="Arial" charset="0"/>
              </a:rPr>
              <a:t>.</a:t>
            </a:r>
          </a:p>
          <a:p>
            <a:r>
              <a:rPr lang="en-GB" dirty="0">
                <a:latin typeface="Arial" charset="0"/>
                <a:cs typeface="Arial" charset="0"/>
              </a:rPr>
              <a:t>Zygote: </a:t>
            </a:r>
            <a:r>
              <a:rPr lang="en-GB" b="1" dirty="0">
                <a:latin typeface="Arial" charset="0"/>
                <a:cs typeface="Arial" charset="0"/>
              </a:rPr>
              <a:t>1. </a:t>
            </a:r>
            <a:r>
              <a:rPr lang="en-GB" dirty="0">
                <a:latin typeface="Arial" charset="0"/>
                <a:cs typeface="Arial" charset="0"/>
              </a:rPr>
              <a:t>The cell formed by the union of two gametes, especially a fertilized ovum before cleavage.</a:t>
            </a:r>
          </a:p>
          <a:p>
            <a:r>
              <a:rPr lang="en-GB" b="1" dirty="0">
                <a:latin typeface="Arial" charset="0"/>
                <a:cs typeface="Arial" charset="0"/>
              </a:rPr>
              <a:t>            2. </a:t>
            </a:r>
            <a:r>
              <a:rPr lang="en-GB" dirty="0">
                <a:latin typeface="Arial" charset="0"/>
                <a:cs typeface="Arial" charset="0"/>
              </a:rPr>
              <a:t>The organism that develops from a zygote.</a:t>
            </a:r>
          </a:p>
          <a:p>
            <a:endParaRPr lang="en-GB" dirty="0"/>
          </a:p>
          <a:p>
            <a:r>
              <a:rPr lang="en-GB" dirty="0"/>
              <a:t>Gametocytes: </a:t>
            </a:r>
            <a:r>
              <a:rPr lang="en-GB" dirty="0">
                <a:latin typeface="Arial" charset="0"/>
                <a:cs typeface="Arial" charset="0"/>
              </a:rPr>
              <a:t>A cell from which gametes develop by meiotic division, especially a spermatocyte or an oocyte</a:t>
            </a:r>
          </a:p>
          <a:p>
            <a:endParaRPr lang="en-GB" dirty="0">
              <a:latin typeface="Arial" charset="0"/>
              <a:cs typeface="Arial" charset="0"/>
            </a:endParaRPr>
          </a:p>
          <a:p>
            <a:r>
              <a:rPr lang="en-GB" dirty="0">
                <a:latin typeface="Arial" charset="0"/>
                <a:cs typeface="Arial" charset="0"/>
              </a:rPr>
              <a:t>Gamete: A reproductive cell having the haploid number of chromosomes, especially a mature sperm or egg capable of fusing with a gamete of the opposite sex to produce the fertilized egg.</a:t>
            </a:r>
            <a:endParaRPr lang="en-GB" dirty="0"/>
          </a:p>
          <a:p>
            <a:endParaRPr lang="en-GB" dirty="0"/>
          </a:p>
          <a:p>
            <a:endParaRPr lang="en-GB" dirty="0"/>
          </a:p>
          <a:p>
            <a:r>
              <a:rPr lang="en-GB" dirty="0">
                <a:latin typeface="Arial" charset="0"/>
                <a:cs typeface="Arial" charset="0"/>
              </a:rPr>
              <a:t>Five species of </a:t>
            </a:r>
            <a:r>
              <a:rPr lang="en-GB" i="1" dirty="0">
                <a:latin typeface="Arial" charset="0"/>
                <a:cs typeface="Arial" charset="0"/>
              </a:rPr>
              <a:t>Plasmodium</a:t>
            </a:r>
            <a:r>
              <a:rPr lang="en-GB" dirty="0">
                <a:latin typeface="Arial" charset="0"/>
                <a:cs typeface="Arial" charset="0"/>
              </a:rPr>
              <a:t> can infect and be transmitted by humans. The vast majority of deaths are caused by </a:t>
            </a:r>
            <a:r>
              <a:rPr lang="en-GB" i="1" dirty="0">
                <a:latin typeface="Arial" charset="0"/>
                <a:cs typeface="Arial" charset="0"/>
                <a:hlinkClick r:id="rId3" tooltip="Plasmodium falciparum"/>
              </a:rPr>
              <a:t>P. falciparum</a:t>
            </a:r>
            <a:r>
              <a:rPr lang="en-GB" dirty="0">
                <a:latin typeface="Arial" charset="0"/>
                <a:cs typeface="Arial" charset="0"/>
              </a:rPr>
              <a:t> and </a:t>
            </a:r>
            <a:r>
              <a:rPr lang="en-GB" i="1" dirty="0">
                <a:latin typeface="Arial" charset="0"/>
                <a:cs typeface="Arial" charset="0"/>
                <a:hlinkClick r:id="rId4" tooltip="Plasmodium vivax"/>
              </a:rPr>
              <a:t>P. </a:t>
            </a:r>
            <a:r>
              <a:rPr lang="en-GB" i="1" dirty="0" err="1">
                <a:latin typeface="Arial" charset="0"/>
                <a:cs typeface="Arial" charset="0"/>
                <a:hlinkClick r:id="rId4" tooltip="Plasmodium vivax"/>
              </a:rPr>
              <a:t>vivax</a:t>
            </a:r>
            <a:r>
              <a:rPr lang="en-GB" dirty="0">
                <a:latin typeface="Arial" charset="0"/>
                <a:cs typeface="Arial" charset="0"/>
              </a:rPr>
              <a:t>, while </a:t>
            </a:r>
            <a:r>
              <a:rPr lang="en-GB" i="1" dirty="0">
                <a:latin typeface="Arial" charset="0"/>
                <a:cs typeface="Arial" charset="0"/>
                <a:hlinkClick r:id="rId5" tooltip="Plasmodium ovale"/>
              </a:rPr>
              <a:t>P. </a:t>
            </a:r>
            <a:r>
              <a:rPr lang="en-GB" i="1" dirty="0" err="1">
                <a:latin typeface="Arial" charset="0"/>
                <a:cs typeface="Arial" charset="0"/>
                <a:hlinkClick r:id="rId5" tooltip="Plasmodium ovale"/>
              </a:rPr>
              <a:t>ovale</a:t>
            </a:r>
            <a:r>
              <a:rPr lang="en-GB" dirty="0">
                <a:latin typeface="Arial" charset="0"/>
                <a:cs typeface="Arial" charset="0"/>
              </a:rPr>
              <a:t>, and </a:t>
            </a:r>
            <a:r>
              <a:rPr lang="en-GB" i="1" dirty="0">
                <a:latin typeface="Arial" charset="0"/>
                <a:cs typeface="Arial" charset="0"/>
                <a:hlinkClick r:id="rId6" tooltip="Plasmodium malariae"/>
              </a:rPr>
              <a:t>P. </a:t>
            </a:r>
            <a:r>
              <a:rPr lang="en-GB" i="1" dirty="0" err="1">
                <a:latin typeface="Arial" charset="0"/>
                <a:cs typeface="Arial" charset="0"/>
                <a:hlinkClick r:id="rId6" tooltip="Plasmodium malariae"/>
              </a:rPr>
              <a:t>malariae</a:t>
            </a:r>
            <a:r>
              <a:rPr lang="en-GB" dirty="0">
                <a:latin typeface="Arial" charset="0"/>
                <a:cs typeface="Arial" charset="0"/>
              </a:rPr>
              <a:t> cause a generally milder form of malaria that is rarely fatal. The </a:t>
            </a:r>
            <a:r>
              <a:rPr lang="en-GB" dirty="0">
                <a:latin typeface="Arial" charset="0"/>
                <a:cs typeface="Arial" charset="0"/>
                <a:hlinkClick r:id="rId7" tooltip="Zoonosis"/>
              </a:rPr>
              <a:t>zoonotic</a:t>
            </a:r>
            <a:r>
              <a:rPr lang="en-GB" dirty="0">
                <a:latin typeface="Arial" charset="0"/>
                <a:cs typeface="Arial" charset="0"/>
              </a:rPr>
              <a:t> species </a:t>
            </a:r>
            <a:r>
              <a:rPr lang="en-GB" i="1" dirty="0">
                <a:latin typeface="Arial" charset="0"/>
                <a:cs typeface="Arial" charset="0"/>
                <a:hlinkClick r:id="rId8" tooltip="Plasmodium knowlesi"/>
              </a:rPr>
              <a:t>P. </a:t>
            </a:r>
            <a:r>
              <a:rPr lang="en-GB" i="1" dirty="0" err="1">
                <a:latin typeface="Arial" charset="0"/>
                <a:cs typeface="Arial" charset="0"/>
                <a:hlinkClick r:id="rId8" tooltip="Plasmodium knowlesi"/>
              </a:rPr>
              <a:t>knowlesi</a:t>
            </a:r>
            <a:r>
              <a:rPr lang="en-GB" dirty="0">
                <a:latin typeface="Arial" charset="0"/>
                <a:cs typeface="Arial" charset="0"/>
              </a:rPr>
              <a:t>, prevalent in Southeast Asia, causes malaria in </a:t>
            </a:r>
            <a:r>
              <a:rPr lang="en-GB" dirty="0">
                <a:latin typeface="Arial" charset="0"/>
                <a:cs typeface="Arial" charset="0"/>
                <a:hlinkClick r:id="rId9" tooltip="Macaques"/>
              </a:rPr>
              <a:t>macaques</a:t>
            </a:r>
            <a:r>
              <a:rPr lang="en-GB" dirty="0">
                <a:latin typeface="Arial" charset="0"/>
                <a:cs typeface="Arial" charset="0"/>
              </a:rPr>
              <a:t> but can also cause severe infections in humans.</a:t>
            </a:r>
          </a:p>
          <a:p>
            <a:endParaRPr lang="en-GB" dirty="0">
              <a:latin typeface="Arial" charset="0"/>
              <a:cs typeface="Arial" charset="0"/>
            </a:endParaRPr>
          </a:p>
          <a:p>
            <a:r>
              <a:rPr lang="en-GB" dirty="0">
                <a:latin typeface="Arial" charset="0"/>
                <a:cs typeface="Arial" charset="0"/>
              </a:rPr>
              <a:t>Falciparum is most serious</a:t>
            </a:r>
            <a:endParaRPr lang="en-GB" dirty="0"/>
          </a:p>
          <a:p>
            <a:endParaRPr lang="en-GB" dirty="0"/>
          </a:p>
        </p:txBody>
      </p:sp>
    </p:spTree>
    <p:extLst>
      <p:ext uri="{BB962C8B-B14F-4D97-AF65-F5344CB8AC3E}">
        <p14:creationId xmlns:p14="http://schemas.microsoft.com/office/powerpoint/2010/main" val="178714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xfrm>
            <a:off x="703002" y="4828812"/>
            <a:ext cx="5612529" cy="4572011"/>
          </a:xfrm>
          <a:noFill/>
          <a:ln/>
        </p:spPr>
        <p:txBody>
          <a:bodyPr/>
          <a:lstStyle/>
          <a:p>
            <a:r>
              <a:rPr lang="en-GB"/>
              <a:t>Illustration</a:t>
            </a:r>
          </a:p>
          <a:p>
            <a:endParaRPr lang="en-GB"/>
          </a:p>
          <a:p>
            <a:r>
              <a:rPr lang="en-GB"/>
              <a:t>‘Indirect costs’ i.e. absenteeism from work is the highest cost</a:t>
            </a:r>
          </a:p>
          <a:p>
            <a:endParaRPr lang="en-GB"/>
          </a:p>
          <a:p>
            <a:r>
              <a:rPr lang="en-GB"/>
              <a:t>But  shortcomings:</a:t>
            </a:r>
          </a:p>
          <a:p>
            <a:pPr>
              <a:buFontTx/>
              <a:buChar char="-"/>
            </a:pPr>
            <a:r>
              <a:rPr lang="en-GB"/>
              <a:t>estimated from self-reporting, </a:t>
            </a:r>
          </a:p>
          <a:p>
            <a:pPr>
              <a:buFontTx/>
              <a:buChar char="-"/>
            </a:pPr>
            <a:r>
              <a:rPr lang="en-GB"/>
              <a:t>cost is estimated by foregone earnings during absenteeism using average wage rates  </a:t>
            </a:r>
          </a:p>
          <a:p>
            <a:pPr>
              <a:buFontTx/>
              <a:buChar char="-"/>
            </a:pPr>
            <a:r>
              <a:rPr lang="en-GB"/>
              <a:t>only looks at absenteeism, not at drops in on the job productivity</a:t>
            </a:r>
          </a:p>
          <a:p>
            <a:pPr>
              <a:buFontTx/>
              <a:buChar char="-"/>
            </a:pPr>
            <a:endParaRPr lang="en-GB"/>
          </a:p>
          <a:p>
            <a:r>
              <a:rPr lang="en-GB"/>
              <a:t>We want to improve on this, and will measure the effect of malaria treatment on worker there look at </a:t>
            </a:r>
          </a:p>
        </p:txBody>
      </p:sp>
    </p:spTree>
    <p:extLst>
      <p:ext uri="{BB962C8B-B14F-4D97-AF65-F5344CB8AC3E}">
        <p14:creationId xmlns:p14="http://schemas.microsoft.com/office/powerpoint/2010/main" val="382826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4</a:t>
            </a:fld>
            <a:endParaRPr lang="en-US"/>
          </a:p>
        </p:txBody>
      </p:sp>
    </p:spTree>
    <p:extLst>
      <p:ext uri="{BB962C8B-B14F-4D97-AF65-F5344CB8AC3E}">
        <p14:creationId xmlns:p14="http://schemas.microsoft.com/office/powerpoint/2010/main" val="4153942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GB" dirty="0"/>
              <a:t>There are good reasons to believe that malaria impacts on worker productivity</a:t>
            </a:r>
          </a:p>
        </p:txBody>
      </p:sp>
    </p:spTree>
    <p:extLst>
      <p:ext uri="{BB962C8B-B14F-4D97-AF65-F5344CB8AC3E}">
        <p14:creationId xmlns:p14="http://schemas.microsoft.com/office/powerpoint/2010/main" val="345015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GB" dirty="0"/>
              <a:t>There are good reasons to believe that malaria impacts on worker productivity</a:t>
            </a:r>
          </a:p>
        </p:txBody>
      </p:sp>
    </p:spTree>
    <p:extLst>
      <p:ext uri="{BB962C8B-B14F-4D97-AF65-F5344CB8AC3E}">
        <p14:creationId xmlns:p14="http://schemas.microsoft.com/office/powerpoint/2010/main" val="2325683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GB" dirty="0"/>
              <a:t>There are good reasons to believe that malaria impacts on worker productivity</a:t>
            </a:r>
          </a:p>
        </p:txBody>
      </p:sp>
    </p:spTree>
    <p:extLst>
      <p:ext uri="{BB962C8B-B14F-4D97-AF65-F5344CB8AC3E}">
        <p14:creationId xmlns:p14="http://schemas.microsoft.com/office/powerpoint/2010/main" val="1227366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GB" dirty="0"/>
              <a:t>There are good reasons to believe that malaria impacts on worker productivity</a:t>
            </a:r>
          </a:p>
        </p:txBody>
      </p:sp>
    </p:spTree>
    <p:extLst>
      <p:ext uri="{BB962C8B-B14F-4D97-AF65-F5344CB8AC3E}">
        <p14:creationId xmlns:p14="http://schemas.microsoft.com/office/powerpoint/2010/main" val="3166775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55</a:t>
            </a:fld>
            <a:endParaRPr lang="en-US"/>
          </a:p>
        </p:txBody>
      </p:sp>
    </p:spTree>
    <p:extLst>
      <p:ext uri="{BB962C8B-B14F-4D97-AF65-F5344CB8AC3E}">
        <p14:creationId xmlns:p14="http://schemas.microsoft.com/office/powerpoint/2010/main" val="3650665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56</a:t>
            </a:fld>
            <a:endParaRPr lang="en-US"/>
          </a:p>
        </p:txBody>
      </p:sp>
    </p:spTree>
    <p:extLst>
      <p:ext uri="{BB962C8B-B14F-4D97-AF65-F5344CB8AC3E}">
        <p14:creationId xmlns:p14="http://schemas.microsoft.com/office/powerpoint/2010/main" val="4162821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3039819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63</a:t>
            </a:fld>
            <a:endParaRPr lang="en-US"/>
          </a:p>
        </p:txBody>
      </p:sp>
    </p:spTree>
    <p:extLst>
      <p:ext uri="{BB962C8B-B14F-4D97-AF65-F5344CB8AC3E}">
        <p14:creationId xmlns:p14="http://schemas.microsoft.com/office/powerpoint/2010/main" val="263731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64</a:t>
            </a:fld>
            <a:endParaRPr lang="en-US"/>
          </a:p>
        </p:txBody>
      </p:sp>
    </p:spTree>
    <p:extLst>
      <p:ext uri="{BB962C8B-B14F-4D97-AF65-F5344CB8AC3E}">
        <p14:creationId xmlns:p14="http://schemas.microsoft.com/office/powerpoint/2010/main" val="3857338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GB" dirty="0"/>
              <a:t>There are good reasons to believe that malaria impacts on worker productivity</a:t>
            </a:r>
          </a:p>
        </p:txBody>
      </p:sp>
    </p:spTree>
    <p:extLst>
      <p:ext uri="{BB962C8B-B14F-4D97-AF65-F5344CB8AC3E}">
        <p14:creationId xmlns:p14="http://schemas.microsoft.com/office/powerpoint/2010/main" val="253209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5</a:t>
            </a:fld>
            <a:endParaRPr lang="en-US"/>
          </a:p>
        </p:txBody>
      </p:sp>
    </p:spTree>
    <p:extLst>
      <p:ext uri="{BB962C8B-B14F-4D97-AF65-F5344CB8AC3E}">
        <p14:creationId xmlns:p14="http://schemas.microsoft.com/office/powerpoint/2010/main" val="1634971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2042479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1960634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36628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BEB750A-75C1-4472-891D-2BD81FC62242}" type="slidenum">
              <a:rPr lang="en-US" smtClean="0"/>
              <a:pPr>
                <a:defRPr/>
              </a:pPr>
              <a:t>6</a:t>
            </a:fld>
            <a:endParaRPr lang="en-US"/>
          </a:p>
        </p:txBody>
      </p:sp>
    </p:spTree>
    <p:extLst>
      <p:ext uri="{BB962C8B-B14F-4D97-AF65-F5344CB8AC3E}">
        <p14:creationId xmlns:p14="http://schemas.microsoft.com/office/powerpoint/2010/main" val="344872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309607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390432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238166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xfrm>
            <a:off x="703003" y="4828812"/>
            <a:ext cx="5612529" cy="4572011"/>
          </a:xfrm>
          <a:noFill/>
          <a:ln/>
        </p:spPr>
        <p:txBody>
          <a:bodyPr/>
          <a:lstStyle/>
          <a:p>
            <a:endParaRPr lang="en-GB" dirty="0"/>
          </a:p>
        </p:txBody>
      </p:sp>
    </p:spTree>
    <p:extLst>
      <p:ext uri="{BB962C8B-B14F-4D97-AF65-F5344CB8AC3E}">
        <p14:creationId xmlns:p14="http://schemas.microsoft.com/office/powerpoint/2010/main" val="87700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97DE59-E0B9-4395-8051-02D2E226409A}"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90515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7DE59-E0B9-4395-8051-02D2E226409A}"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390574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7DE59-E0B9-4395-8051-02D2E226409A}"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302573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7DE59-E0B9-4395-8051-02D2E226409A}"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319159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7DE59-E0B9-4395-8051-02D2E226409A}"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171734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97DE59-E0B9-4395-8051-02D2E226409A}"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322312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97DE59-E0B9-4395-8051-02D2E226409A}"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250510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97DE59-E0B9-4395-8051-02D2E226409A}"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15975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7DE59-E0B9-4395-8051-02D2E226409A}"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412532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7DE59-E0B9-4395-8051-02D2E226409A}"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136800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7DE59-E0B9-4395-8051-02D2E226409A}"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23C8-21DC-4840-AA86-44BDB6FDD4AC}" type="slidenum">
              <a:rPr lang="en-US" smtClean="0"/>
              <a:t>‹#›</a:t>
            </a:fld>
            <a:endParaRPr lang="en-US"/>
          </a:p>
        </p:txBody>
      </p:sp>
    </p:spTree>
    <p:extLst>
      <p:ext uri="{BB962C8B-B14F-4D97-AF65-F5344CB8AC3E}">
        <p14:creationId xmlns:p14="http://schemas.microsoft.com/office/powerpoint/2010/main" val="87884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7DE59-E0B9-4395-8051-02D2E226409A}" type="datetimeFigureOut">
              <a:rPr lang="en-US" smtClean="0"/>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323C8-21DC-4840-AA86-44BDB6FDD4AC}" type="slidenum">
              <a:rPr lang="en-US" smtClean="0"/>
              <a:t>‹#›</a:t>
            </a:fld>
            <a:endParaRPr lang="en-US"/>
          </a:p>
        </p:txBody>
      </p:sp>
    </p:spTree>
    <p:extLst>
      <p:ext uri="{BB962C8B-B14F-4D97-AF65-F5344CB8AC3E}">
        <p14:creationId xmlns:p14="http://schemas.microsoft.com/office/powerpoint/2010/main" val="318689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67.xml"/><Relationship Id="rId5" Type="http://schemas.openxmlformats.org/officeDocument/2006/relationships/slide" Target="slide66.xml"/><Relationship Id="rId4" Type="http://schemas.openxmlformats.org/officeDocument/2006/relationships/slide" Target="slide65.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71.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ivelongwood-my.sharepoint.com/:p:/g/personal/tyler_box_live_longwood_edu/EVYlvuwbY81Gh1mj7n8ednIBLcZBACBCIwf8Ls8hDUX4NA?e=ZwDOh3&amp;nav=eyJzSWQiOjM4OSwiY0lkIjoxMjY4Nzc0NTQ5fQ"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7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theconversation.com/malaria-testing-and-treatment-increases-worker-wellness-as-well-as-effort-8503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theconversation.com/how-malaria-testing-can-get-more-people-back-into-work-32067"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6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7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7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b="1" dirty="0"/>
              <a:t>Health information, treatment, and worker productivity </a:t>
            </a:r>
            <a:endParaRPr lang="en-US" sz="3600" dirty="0"/>
          </a:p>
        </p:txBody>
      </p:sp>
      <p:sp>
        <p:nvSpPr>
          <p:cNvPr id="3" name="Subtitle 2"/>
          <p:cNvSpPr>
            <a:spLocks noGrp="1"/>
          </p:cNvSpPr>
          <p:nvPr>
            <p:ph type="subTitle" idx="1"/>
          </p:nvPr>
        </p:nvSpPr>
        <p:spPr>
          <a:xfrm>
            <a:off x="1524000" y="4425821"/>
            <a:ext cx="9144000" cy="1655762"/>
          </a:xfrm>
        </p:spPr>
        <p:txBody>
          <a:bodyPr>
            <a:normAutofit/>
          </a:bodyPr>
          <a:lstStyle/>
          <a:p>
            <a:r>
              <a:rPr lang="en-US" dirty="0"/>
              <a:t>Andrew Dillon, Jed Friedman, Pieter Serneels</a:t>
            </a:r>
          </a:p>
          <a:p>
            <a:endParaRPr lang="en-US" dirty="0"/>
          </a:p>
          <a:p>
            <a:r>
              <a:rPr lang="en-US" sz="2100" dirty="0"/>
              <a:t>Journal of the European Economic Association</a:t>
            </a:r>
          </a:p>
        </p:txBody>
      </p:sp>
    </p:spTree>
    <p:extLst>
      <p:ext uri="{BB962C8B-B14F-4D97-AF65-F5344CB8AC3E}">
        <p14:creationId xmlns:p14="http://schemas.microsoft.com/office/powerpoint/2010/main" val="252970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idx="4294967295"/>
          </p:nvPr>
        </p:nvSpPr>
        <p:spPr>
          <a:xfrm>
            <a:off x="2057400" y="487335"/>
            <a:ext cx="8001000" cy="701731"/>
          </a:xfrm>
        </p:spPr>
        <p:txBody>
          <a:bodyPr vert="horz" wrap="square" lIns="0" tIns="45720" rIns="91440" bIns="45720" rtlCol="0" anchor="ctr">
            <a:spAutoFit/>
          </a:bodyPr>
          <a:lstStyle/>
          <a:p>
            <a:pPr algn="ctr"/>
            <a:r>
              <a:rPr lang="en-US" dirty="0"/>
              <a:t>Study setting</a:t>
            </a:r>
          </a:p>
        </p:txBody>
      </p:sp>
      <p:sp>
        <p:nvSpPr>
          <p:cNvPr id="137218" name="Content Placeholder 2"/>
          <p:cNvSpPr>
            <a:spLocks noGrp="1"/>
          </p:cNvSpPr>
          <p:nvPr>
            <p:ph idx="4294967295"/>
          </p:nvPr>
        </p:nvSpPr>
        <p:spPr>
          <a:xfrm>
            <a:off x="2133600" y="1524000"/>
            <a:ext cx="8229600" cy="4876800"/>
          </a:xfrm>
        </p:spPr>
        <p:txBody>
          <a:bodyPr vert="horz" lIns="0" tIns="45720" rIns="91440" bIns="45720" rtlCol="0">
            <a:normAutofit/>
          </a:bodyPr>
          <a:lstStyle/>
          <a:p>
            <a:pPr>
              <a:spcAft>
                <a:spcPts val="1200"/>
              </a:spcAft>
            </a:pPr>
            <a:r>
              <a:rPr lang="en-US" sz="2400" dirty="0"/>
              <a:t>One large sugarcane plantation in rural Nigeria – 5,700 hectares</a:t>
            </a:r>
          </a:p>
          <a:p>
            <a:pPr>
              <a:spcAft>
                <a:spcPts val="1200"/>
              </a:spcAft>
            </a:pPr>
            <a:r>
              <a:rPr lang="en-US" sz="2400" dirty="0"/>
              <a:t>Employs ~800 sugarcane cutters who work throughout the season, and are organized into 8 work groups, managed by a supervisor and headmen</a:t>
            </a:r>
          </a:p>
          <a:p>
            <a:pPr>
              <a:spcAft>
                <a:spcPts val="1200"/>
              </a:spcAft>
            </a:pPr>
            <a:r>
              <a:rPr lang="en-US" sz="2400" dirty="0"/>
              <a:t>Workers are paid (piece rate) 2.04 naira per “measured rod” of sugarcane they cut</a:t>
            </a:r>
          </a:p>
          <a:p>
            <a:pPr>
              <a:spcAft>
                <a:spcPts val="1200"/>
              </a:spcAft>
            </a:pPr>
            <a:r>
              <a:rPr lang="en-US" sz="2400" dirty="0"/>
              <a:t>The plantation </a:t>
            </a:r>
            <a:r>
              <a:rPr lang="en-US" sz="2400" u="sng" dirty="0"/>
              <a:t>records</a:t>
            </a:r>
            <a:r>
              <a:rPr lang="en-US" sz="2400" dirty="0"/>
              <a:t> for each worker the daily amount cut, days worked, and earnings. The average daily wage: 1008 Naira (~ 7 USD)</a:t>
            </a:r>
            <a:endParaRPr lang="en-US" sz="2400" dirty="0">
              <a:solidFill>
                <a:srgbClr val="FF0000"/>
              </a:solidFill>
            </a:endParaRPr>
          </a:p>
        </p:txBody>
      </p:sp>
      <p:sp>
        <p:nvSpPr>
          <p:cNvPr id="3" name="Rectangular Callout 2"/>
          <p:cNvSpPr/>
          <p:nvPr/>
        </p:nvSpPr>
        <p:spPr>
          <a:xfrm>
            <a:off x="2133600" y="625186"/>
            <a:ext cx="8077200" cy="3505200"/>
          </a:xfrm>
          <a:prstGeom prst="wedgeRectCallout">
            <a:avLst>
              <a:gd name="adj1" fmla="val -16626"/>
              <a:gd name="adj2" fmla="val 5778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2" descr="Z:\Pieter_Serneels\Nigeria\malaria and productivity\paper treatment effects\2013\Oct Nov 2013\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833120"/>
            <a:ext cx="73914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336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idx="4294967295"/>
          </p:nvPr>
        </p:nvSpPr>
        <p:spPr>
          <a:xfrm>
            <a:off x="2057400" y="485678"/>
            <a:ext cx="8001000" cy="701731"/>
          </a:xfrm>
        </p:spPr>
        <p:txBody>
          <a:bodyPr vert="horz" wrap="square" lIns="0" tIns="45720" rIns="91440" bIns="45720" rtlCol="0" anchor="ctr">
            <a:spAutoFit/>
          </a:bodyPr>
          <a:lstStyle/>
          <a:p>
            <a:pPr algn="ctr"/>
            <a:r>
              <a:rPr lang="en-US" dirty="0"/>
              <a:t>Study setting</a:t>
            </a:r>
          </a:p>
        </p:txBody>
      </p:sp>
      <p:sp>
        <p:nvSpPr>
          <p:cNvPr id="137218" name="Content Placeholder 2"/>
          <p:cNvSpPr>
            <a:spLocks noGrp="1"/>
          </p:cNvSpPr>
          <p:nvPr>
            <p:ph idx="4294967295"/>
          </p:nvPr>
        </p:nvSpPr>
        <p:spPr>
          <a:xfrm>
            <a:off x="1828800" y="1587500"/>
            <a:ext cx="8229600" cy="5105400"/>
          </a:xfrm>
        </p:spPr>
        <p:txBody>
          <a:bodyPr vert="horz" lIns="0" tIns="45720" rIns="91440" bIns="45720" rtlCol="0">
            <a:normAutofit/>
          </a:bodyPr>
          <a:lstStyle/>
          <a:p>
            <a:r>
              <a:rPr lang="en-US" sz="2400" dirty="0"/>
              <a:t>At the start of every work day, workers have to choose their occupation: select into cane-cutting or scrabbling</a:t>
            </a:r>
          </a:p>
          <a:p>
            <a:pPr lvl="1"/>
            <a:endParaRPr lang="en-US" dirty="0" smtClean="0"/>
          </a:p>
          <a:p>
            <a:pPr lvl="1"/>
            <a:r>
              <a:rPr lang="en-US" dirty="0" smtClean="0"/>
              <a:t>Scrabbling </a:t>
            </a:r>
            <a:r>
              <a:rPr lang="en-US" dirty="0"/>
              <a:t>pays fixed wage (500 Naira/day): is less arduous, involves collecting and bundling cut cane</a:t>
            </a:r>
          </a:p>
          <a:p>
            <a:pPr lvl="1"/>
            <a:endParaRPr lang="en-US" dirty="0" smtClean="0"/>
          </a:p>
          <a:p>
            <a:pPr lvl="1"/>
            <a:r>
              <a:rPr lang="en-US" dirty="0" smtClean="0"/>
              <a:t>Cane </a:t>
            </a:r>
            <a:r>
              <a:rPr lang="en-US" dirty="0"/>
              <a:t>cutting pays variable wage depending on performance</a:t>
            </a:r>
          </a:p>
          <a:p>
            <a:pPr lvl="1"/>
            <a:endParaRPr lang="en-US" dirty="0" smtClean="0"/>
          </a:p>
          <a:p>
            <a:pPr lvl="1"/>
            <a:r>
              <a:rPr lang="en-US" dirty="0" smtClean="0"/>
              <a:t>Most </a:t>
            </a:r>
            <a:r>
              <a:rPr lang="en-US" dirty="0"/>
              <a:t>workers cut cane but many scrabble on occasion: average worker spends 0.5 day scrabbling and 4 days cutting per week</a:t>
            </a:r>
          </a:p>
        </p:txBody>
      </p:sp>
    </p:spTree>
    <p:extLst>
      <p:ext uri="{BB962C8B-B14F-4D97-AF65-F5344CB8AC3E}">
        <p14:creationId xmlns:p14="http://schemas.microsoft.com/office/powerpoint/2010/main" val="523203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idx="4294967295"/>
          </p:nvPr>
        </p:nvSpPr>
        <p:spPr>
          <a:xfrm>
            <a:off x="1828800" y="496861"/>
            <a:ext cx="8229600" cy="701731"/>
          </a:xfrm>
        </p:spPr>
        <p:txBody>
          <a:bodyPr vert="horz" lIns="0" tIns="45720" rIns="91440" bIns="45720" rtlCol="0" anchor="ctr">
            <a:spAutoFit/>
          </a:bodyPr>
          <a:lstStyle/>
          <a:p>
            <a:pPr algn="ctr"/>
            <a:r>
              <a:rPr lang="en-US" dirty="0"/>
              <a:t>Worker’s decision</a:t>
            </a:r>
          </a:p>
        </p:txBody>
      </p:sp>
      <mc:AlternateContent xmlns:mc="http://schemas.openxmlformats.org/markup-compatibility/2006" xmlns:a14="http://schemas.microsoft.com/office/drawing/2010/main">
        <mc:Choice Requires="a14">
          <p:sp>
            <p:nvSpPr>
              <p:cNvPr id="137218" name="Content Placeholder 2"/>
              <p:cNvSpPr>
                <a:spLocks noGrp="1"/>
              </p:cNvSpPr>
              <p:nvPr>
                <p:ph idx="4294967295"/>
              </p:nvPr>
            </p:nvSpPr>
            <p:spPr>
              <a:xfrm>
                <a:off x="1778000" y="1196468"/>
                <a:ext cx="8839200" cy="5140325"/>
              </a:xfrm>
            </p:spPr>
            <p:txBody>
              <a:bodyPr vert="horz" lIns="0" tIns="45720" rIns="91440" bIns="45720" rtlCol="0">
                <a:noAutofit/>
              </a:bodyPr>
              <a:lstStyle/>
              <a:p>
                <a:pPr>
                  <a:spcBef>
                    <a:spcPts val="0"/>
                  </a:spcBef>
                </a:pPr>
                <a:r>
                  <a:rPr lang="en-US" sz="2400" dirty="0"/>
                  <a:t>An extension of Roy (1951) and </a:t>
                </a:r>
                <a:r>
                  <a:rPr lang="en-US" sz="2400" dirty="0" err="1"/>
                  <a:t>Lazear</a:t>
                </a:r>
                <a:r>
                  <a:rPr lang="en-US" sz="2400" dirty="0"/>
                  <a:t> (2000) models of occupational choice </a:t>
                </a:r>
              </a:p>
              <a:p>
                <a:pPr lvl="1">
                  <a:spcBef>
                    <a:spcPts val="0"/>
                  </a:spcBef>
                  <a:spcAft>
                    <a:spcPts val="1200"/>
                  </a:spcAft>
                </a:pPr>
                <a:r>
                  <a:rPr lang="en-US" dirty="0"/>
                  <a:t>workers order occupations by their highest daily expected return, net of effort: off-plantation employment, scrabbling, and cane-cutting</a:t>
                </a:r>
              </a:p>
              <a:p>
                <a:pPr marL="457200" lvl="1"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800" i="1">
                          <a:latin typeface="Cambria Math"/>
                        </a:rPr>
                        <m:t>𝑈</m:t>
                      </m:r>
                      <m:r>
                        <a:rPr lang="en-US" sz="2800" i="1">
                          <a:latin typeface="Cambria Math"/>
                        </a:rPr>
                        <m:t>=</m:t>
                      </m:r>
                      <m:r>
                        <a:rPr lang="en-US" sz="2800" i="1">
                          <a:latin typeface="Cambria Math"/>
                        </a:rPr>
                        <m:t>𝑈</m:t>
                      </m:r>
                      <m:d>
                        <m:dPr>
                          <m:ctrlPr>
                            <a:rPr lang="en-US" sz="2800" i="1">
                              <a:latin typeface="Cambria Math" panose="02040503050406030204" pitchFamily="18" charset="0"/>
                            </a:rPr>
                          </m:ctrlPr>
                        </m:dPr>
                        <m:e>
                          <m:r>
                            <a:rPr lang="en-US" sz="2800" i="1">
                              <a:latin typeface="Cambria Math"/>
                            </a:rPr>
                            <m:t>𝑌</m:t>
                          </m:r>
                          <m:r>
                            <a:rPr lang="en-US" sz="2800" i="1">
                              <a:latin typeface="Cambria Math"/>
                            </a:rPr>
                            <m:t>,</m:t>
                          </m:r>
                          <m:r>
                            <a:rPr lang="en-US" sz="2800" i="1">
                              <a:latin typeface="Cambria Math"/>
                            </a:rPr>
                            <m:t>𝑒</m:t>
                          </m:r>
                        </m:e>
                      </m:d>
                      <m:r>
                        <a:rPr lang="en-US" sz="2800" i="1">
                          <a:latin typeface="Cambria Math"/>
                        </a:rPr>
                        <m:t> </m:t>
                      </m:r>
                    </m:oMath>
                  </m:oMathPara>
                </a14:m>
                <a:endParaRPr lang="en-GB" sz="2800" i="1" dirty="0">
                  <a:latin typeface="Cambria Math"/>
                </a:endParaRPr>
              </a:p>
              <a:p>
                <a:pPr>
                  <a:spcBef>
                    <a:spcPts val="0"/>
                  </a:spcBef>
                  <a:spcAft>
                    <a:spcPts val="600"/>
                  </a:spcAft>
                </a:pPr>
                <a:r>
                  <a:rPr lang="en-US" sz="2400" dirty="0"/>
                  <a:t>Worker’s output for each day is a function of ability and effort, which is in part determined by health perceptions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𝑥</m:t>
                      </m:r>
                      <m:r>
                        <a:rPr lang="en-US" i="1">
                          <a:latin typeface="Cambria Math"/>
                        </a:rPr>
                        <m:t>=</m:t>
                      </m:r>
                      <m:r>
                        <a:rPr lang="en-US" i="1">
                          <a:latin typeface="Cambria Math"/>
                        </a:rPr>
                        <m:t>𝑓</m:t>
                      </m:r>
                      <m:d>
                        <m:dPr>
                          <m:ctrlPr>
                            <a:rPr lang="en-US" i="1">
                              <a:latin typeface="Cambria Math" panose="02040503050406030204" pitchFamily="18" charset="0"/>
                            </a:rPr>
                          </m:ctrlPr>
                        </m:dPr>
                        <m:e>
                          <m:r>
                            <a:rPr lang="en-US" i="1">
                              <a:latin typeface="Cambria Math"/>
                            </a:rPr>
                            <m:t>𝑒</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𝐻</m:t>
                                  </m:r>
                                </m:e>
                              </m:acc>
                            </m:e>
                          </m:d>
                          <m:r>
                            <a:rPr lang="en-US" i="1">
                              <a:latin typeface="Cambria Math"/>
                            </a:rPr>
                            <m:t>,</m:t>
                          </m:r>
                          <m:r>
                            <a:rPr lang="en-US" i="1">
                              <a:latin typeface="Cambria Math"/>
                            </a:rPr>
                            <m:t>𝐴</m:t>
                          </m:r>
                        </m:e>
                      </m:d>
                    </m:oMath>
                  </m:oMathPara>
                </a14:m>
                <a:endParaRPr lang="en-GB" i="1" dirty="0">
                  <a:latin typeface="Cambria Math"/>
                </a:endParaRPr>
              </a:p>
              <a:p>
                <a:pPr marL="0" indent="0">
                  <a:buNone/>
                </a:pPr>
                <a:endParaRPr lang="en-US" sz="2000" i="1" dirty="0">
                  <a:latin typeface="Cambria Math"/>
                </a:endParaRPr>
              </a:p>
              <a:p>
                <a:pPr>
                  <a:spcBef>
                    <a:spcPts val="0"/>
                  </a:spcBef>
                </a:pPr>
                <a:r>
                  <a:rPr lang="en-US" sz="2400" dirty="0"/>
                  <a:t>Health perceptions can be altered by information about own health (malaria test), as well as medical treatment if positive</a:t>
                </a:r>
                <a:endParaRPr lang="en-US" sz="2400" i="1" dirty="0">
                  <a:latin typeface="Cambria Math"/>
                </a:endParaRPr>
              </a:p>
              <a:p>
                <a:pPr marL="0" indent="0">
                  <a:buNone/>
                </a:pPr>
                <a:endParaRPr lang="en-US" sz="1200" i="1" dirty="0">
                  <a:latin typeface="Cambria Math"/>
                </a:endParaRP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𝐻</m:t>
                          </m:r>
                        </m:e>
                      </m:acc>
                      <m:r>
                        <a:rPr lang="en-US" i="1">
                          <a:latin typeface="Cambria Math"/>
                        </a:rPr>
                        <m:t>=</m:t>
                      </m:r>
                      <m:r>
                        <a:rPr lang="en-US" i="1">
                          <a:latin typeface="Cambria Math"/>
                        </a:rPr>
                        <m:t>𝑔</m:t>
                      </m:r>
                      <m:d>
                        <m:dPr>
                          <m:ctrlPr>
                            <a:rPr lang="en-US" i="1">
                              <a:latin typeface="Cambria Math" panose="02040503050406030204" pitchFamily="18" charset="0"/>
                            </a:rPr>
                          </m:ctrlPr>
                        </m:dPr>
                        <m:e>
                          <m:r>
                            <a:rPr lang="en-US" i="1">
                              <a:latin typeface="Cambria Math"/>
                            </a:rPr>
                            <m:t>𝐻</m:t>
                          </m:r>
                          <m:r>
                            <a:rPr lang="en-US" i="1">
                              <a:latin typeface="Cambria Math"/>
                            </a:rPr>
                            <m:t>,</m:t>
                          </m:r>
                          <m:r>
                            <a:rPr lang="en-US" i="1">
                              <a:latin typeface="Cambria Math"/>
                            </a:rPr>
                            <m:t>𝐼</m:t>
                          </m:r>
                        </m:e>
                      </m:d>
                    </m:oMath>
                  </m:oMathPara>
                </a14:m>
                <a:endParaRPr lang="en-GB" i="1" dirty="0">
                  <a:latin typeface="Cambria Math"/>
                </a:endParaRPr>
              </a:p>
              <a:p>
                <a:pPr>
                  <a:spcBef>
                    <a:spcPts val="0"/>
                  </a:spcBef>
                </a:pPr>
                <a:endParaRPr lang="en-US" sz="2000" dirty="0"/>
              </a:p>
            </p:txBody>
          </p:sp>
        </mc:Choice>
        <mc:Fallback xmlns="">
          <p:sp>
            <p:nvSpPr>
              <p:cNvPr id="137218" name="Content Placeholder 2"/>
              <p:cNvSpPr>
                <a:spLocks noGrp="1" noRot="1" noChangeAspect="1" noMove="1" noResize="1" noEditPoints="1" noAdjustHandles="1" noChangeArrowheads="1" noChangeShapeType="1" noTextEdit="1"/>
              </p:cNvSpPr>
              <p:nvPr>
                <p:ph idx="4294967295"/>
              </p:nvPr>
            </p:nvSpPr>
            <p:spPr>
              <a:xfrm>
                <a:off x="1778000" y="1196468"/>
                <a:ext cx="8839200" cy="5140325"/>
              </a:xfrm>
              <a:blipFill>
                <a:blip r:embed="rId3"/>
                <a:stretch>
                  <a:fillRect l="-2000" t="-1659" r="-1655" b="-2962"/>
                </a:stretch>
              </a:blipFill>
            </p:spPr>
            <p:txBody>
              <a:bodyPr/>
              <a:lstStyle/>
              <a:p>
                <a:r>
                  <a:rPr lang="en-GB">
                    <a:noFill/>
                  </a:rPr>
                  <a:t> </a:t>
                </a:r>
              </a:p>
            </p:txBody>
          </p:sp>
        </mc:Fallback>
      </mc:AlternateContent>
    </p:spTree>
    <p:extLst>
      <p:ext uri="{BB962C8B-B14F-4D97-AF65-F5344CB8AC3E}">
        <p14:creationId xmlns:p14="http://schemas.microsoft.com/office/powerpoint/2010/main" val="3398578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2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2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spcBef>
                    <a:spcPts val="0"/>
                  </a:spcBef>
                  <a:spcAft>
                    <a:spcPts val="1200"/>
                  </a:spcAft>
                </a:pPr>
                <a:r>
                  <a:rPr lang="en-US" sz="2400" dirty="0"/>
                  <a:t>The worker’s wage for scrabbling,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a:rPr>
                          <m:t>𝑠𝑐𝑟𝑎𝑏</m:t>
                        </m:r>
                      </m:sub>
                    </m:sSub>
                  </m:oMath>
                </a14:m>
                <a:r>
                  <a:rPr lang="en-US" sz="2400" dirty="0"/>
                  <a:t>, is fixed.  </a:t>
                </a:r>
              </a:p>
              <a:p>
                <a:pPr>
                  <a:spcBef>
                    <a:spcPts val="0"/>
                  </a:spcBef>
                  <a:spcAft>
                    <a:spcPts val="1200"/>
                  </a:spcAft>
                </a:pPr>
                <a:r>
                  <a:rPr lang="en-US" sz="2400" dirty="0"/>
                  <a:t>The worker’s piece rate compensation 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a:rPr>
                          <m:t>𝑐𝑢𝑡</m:t>
                        </m:r>
                      </m:sub>
                    </m:sSub>
                    <m:r>
                      <a:rPr lang="en-US" sz="2400" i="1">
                        <a:latin typeface="Cambria Math"/>
                      </a:rPr>
                      <m:t>=</m:t>
                    </m:r>
                    <m:r>
                      <a:rPr lang="en-US" sz="2400" i="1">
                        <a:latin typeface="Cambria Math"/>
                      </a:rPr>
                      <m:t>𝑅𝑥</m:t>
                    </m:r>
                  </m:oMath>
                </a14:m>
                <a:r>
                  <a:rPr lang="en-US" sz="2400" dirty="0"/>
                  <a:t>, where </a:t>
                </a:r>
                <a:r>
                  <a:rPr lang="en-US" sz="2400" i="1" dirty="0"/>
                  <a:t>R</a:t>
                </a:r>
                <a:r>
                  <a:rPr lang="en-US" sz="2400" dirty="0"/>
                  <a:t> is the piece rate </a:t>
                </a:r>
              </a:p>
              <a:p>
                <a:pPr>
                  <a:spcBef>
                    <a:spcPts val="0"/>
                  </a:spcBef>
                  <a:spcAft>
                    <a:spcPts val="1200"/>
                  </a:spcAft>
                </a:pPr>
                <a:r>
                  <a:rPr lang="en-US" sz="2400" dirty="0"/>
                  <a:t>Workers choose scrabbling over off farm employment if:  </a:t>
                </a:r>
                <a:endParaRPr lang="en-US" sz="2400" i="1" dirty="0">
                  <a:latin typeface="Cambria Math"/>
                </a:endParaRPr>
              </a:p>
              <a:p>
                <a:pPr marL="0" indent="0">
                  <a:spcBef>
                    <a:spcPts val="0"/>
                  </a:spcBef>
                  <a:spcAft>
                    <a:spcPts val="1200"/>
                  </a:spcAft>
                  <a:buNone/>
                </a:pPr>
                <a14:m>
                  <m:oMathPara xmlns:m="http://schemas.openxmlformats.org/officeDocument/2006/math">
                    <m:oMathParaPr>
                      <m:jc m:val="center"/>
                    </m:oMathParaPr>
                    <m:oMath xmlns:m="http://schemas.openxmlformats.org/officeDocument/2006/math">
                      <m:r>
                        <a:rPr lang="en-US" sz="2200" i="1">
                          <a:latin typeface="Cambria Math"/>
                        </a:rPr>
                        <m:t>𝑈</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a:rPr>
                                <m:t>𝑤</m:t>
                              </m:r>
                            </m:e>
                            <m:sub>
                              <m:r>
                                <a:rPr lang="en-US" sz="2200" i="1">
                                  <a:latin typeface="Cambria Math"/>
                                </a:rPr>
                                <m:t>𝑠𝑐𝑟𝑎𝑏</m:t>
                              </m:r>
                            </m:sub>
                          </m:sSub>
                          <m:r>
                            <a:rPr lang="en-US" sz="2200" i="1">
                              <a:latin typeface="Cambria Math"/>
                            </a:rPr>
                            <m:t>,</m:t>
                          </m:r>
                          <m:sSub>
                            <m:sSubPr>
                              <m:ctrlPr>
                                <a:rPr lang="en-US" sz="2200" i="1">
                                  <a:latin typeface="Cambria Math" panose="02040503050406030204" pitchFamily="18" charset="0"/>
                                </a:rPr>
                              </m:ctrlPr>
                            </m:sSubPr>
                            <m:e>
                              <m:r>
                                <a:rPr lang="en-US" sz="2200" i="1">
                                  <a:latin typeface="Cambria Math"/>
                                </a:rPr>
                                <m:t>𝑒</m:t>
                              </m:r>
                            </m:e>
                            <m:sub>
                              <m:r>
                                <a:rPr lang="en-US" sz="2200" i="1">
                                  <a:latin typeface="Cambria Math"/>
                                </a:rPr>
                                <m:t>𝑂</m:t>
                              </m:r>
                            </m:sub>
                          </m:sSub>
                          <m:d>
                            <m:dPr>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a:rPr>
                                    <m:t>𝐻</m:t>
                                  </m:r>
                                </m:e>
                              </m:acc>
                            </m:e>
                          </m:d>
                        </m:e>
                      </m:d>
                      <m:r>
                        <a:rPr lang="en-US" sz="2200" i="1">
                          <a:latin typeface="Cambria Math"/>
                        </a:rPr>
                        <m:t>≥</m:t>
                      </m:r>
                      <m:r>
                        <a:rPr lang="en-US" sz="2200" i="1">
                          <a:latin typeface="Cambria Math"/>
                        </a:rPr>
                        <m:t>𝑈</m:t>
                      </m:r>
                      <m:d>
                        <m:dPr>
                          <m:ctrlPr>
                            <a:rPr lang="en-US" sz="2200" i="1">
                              <a:latin typeface="Cambria Math" panose="02040503050406030204" pitchFamily="18" charset="0"/>
                            </a:rPr>
                          </m:ctrlPr>
                        </m:dPr>
                        <m:e>
                          <m:r>
                            <a:rPr lang="en-US" sz="2200" i="1">
                              <a:latin typeface="Cambria Math"/>
                            </a:rPr>
                            <m:t>0,0</m:t>
                          </m:r>
                        </m:e>
                      </m:d>
                    </m:oMath>
                  </m:oMathPara>
                </a14:m>
                <a:endParaRPr lang="en-US" sz="2200" dirty="0"/>
              </a:p>
              <a:p>
                <a:pPr>
                  <a:spcBef>
                    <a:spcPts val="0"/>
                  </a:spcBef>
                  <a:spcAft>
                    <a:spcPts val="1200"/>
                  </a:spcAft>
                </a:pPr>
                <a:endParaRPr lang="en-US" sz="1200" dirty="0"/>
              </a:p>
              <a:p>
                <a:pPr>
                  <a:spcBef>
                    <a:spcPts val="0"/>
                  </a:spcBef>
                  <a:spcAft>
                    <a:spcPts val="1200"/>
                  </a:spcAft>
                </a:pPr>
                <a:r>
                  <a:rPr lang="en-US" sz="2400" dirty="0"/>
                  <a:t>and they choose cane cutting over scrabbling if:  </a:t>
                </a:r>
              </a:p>
              <a:p>
                <a:pPr marL="0" indent="0">
                  <a:spcBef>
                    <a:spcPts val="0"/>
                  </a:spcBef>
                  <a:buNone/>
                </a:pPr>
                <a14:m>
                  <m:oMathPara xmlns:m="http://schemas.openxmlformats.org/officeDocument/2006/math">
                    <m:oMathParaPr>
                      <m:jc m:val="center"/>
                    </m:oMathParaPr>
                    <m:oMath xmlns:m="http://schemas.openxmlformats.org/officeDocument/2006/math">
                      <m:r>
                        <a:rPr lang="en-US" sz="2200" i="1">
                          <a:latin typeface="Cambria Math"/>
                        </a:rPr>
                        <m:t>𝑈</m:t>
                      </m:r>
                      <m:d>
                        <m:dPr>
                          <m:ctrlPr>
                            <a:rPr lang="en-US" sz="2200" i="1">
                              <a:latin typeface="Cambria Math" panose="02040503050406030204" pitchFamily="18" charset="0"/>
                            </a:rPr>
                          </m:ctrlPr>
                        </m:dPr>
                        <m:e>
                          <m:r>
                            <a:rPr lang="en-US" sz="2200" i="1">
                              <a:latin typeface="Cambria Math"/>
                            </a:rPr>
                            <m:t>𝑅𝑓</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a:rPr>
                                    <m:t>𝑒</m:t>
                                  </m:r>
                                </m:e>
                                <m:sub>
                                  <m:r>
                                    <a:rPr lang="en-US" sz="2200" i="1">
                                      <a:latin typeface="Cambria Math"/>
                                    </a:rPr>
                                    <m:t>∗</m:t>
                                  </m:r>
                                </m:sub>
                              </m:sSub>
                              <m:d>
                                <m:dPr>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a:rPr>
                                        <m:t>𝐻</m:t>
                                      </m:r>
                                    </m:e>
                                  </m:acc>
                                </m:e>
                              </m:d>
                              <m:r>
                                <a:rPr lang="en-US" sz="2200" i="1">
                                  <a:latin typeface="Cambria Math"/>
                                </a:rPr>
                                <m:t>,</m:t>
                              </m:r>
                              <m:sSub>
                                <m:sSubPr>
                                  <m:ctrlPr>
                                    <a:rPr lang="en-US" sz="2200" i="1">
                                      <a:latin typeface="Cambria Math" panose="02040503050406030204" pitchFamily="18" charset="0"/>
                                    </a:rPr>
                                  </m:ctrlPr>
                                </m:sSubPr>
                                <m:e>
                                  <m:r>
                                    <a:rPr lang="en-US" sz="2200" i="1">
                                      <a:latin typeface="Cambria Math"/>
                                    </a:rPr>
                                    <m:t>𝐴</m:t>
                                  </m:r>
                                </m:e>
                                <m:sub>
                                  <m:r>
                                    <a:rPr lang="en-US" sz="2200" i="1">
                                      <a:latin typeface="Cambria Math"/>
                                    </a:rPr>
                                    <m:t>∗</m:t>
                                  </m:r>
                                </m:sub>
                              </m:sSub>
                            </m:e>
                          </m:d>
                          <m:r>
                            <a:rPr lang="en-US" sz="2200" i="1">
                              <a:latin typeface="Cambria Math"/>
                            </a:rPr>
                            <m:t>,</m:t>
                          </m:r>
                          <m:sSub>
                            <m:sSubPr>
                              <m:ctrlPr>
                                <a:rPr lang="en-US" sz="2200" i="1">
                                  <a:latin typeface="Cambria Math" panose="02040503050406030204" pitchFamily="18" charset="0"/>
                                </a:rPr>
                              </m:ctrlPr>
                            </m:sSubPr>
                            <m:e>
                              <m:r>
                                <a:rPr lang="en-US" sz="2200" i="1">
                                  <a:latin typeface="Cambria Math"/>
                                </a:rPr>
                                <m:t>𝑒</m:t>
                              </m:r>
                            </m:e>
                            <m:sub>
                              <m:r>
                                <a:rPr lang="en-US" sz="2200" i="1">
                                  <a:latin typeface="Cambria Math"/>
                                </a:rPr>
                                <m:t>∗</m:t>
                              </m:r>
                            </m:sub>
                          </m:sSub>
                          <m:d>
                            <m:dPr>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a:rPr>
                                    <m:t>𝐻</m:t>
                                  </m:r>
                                </m:e>
                              </m:acc>
                            </m:e>
                          </m:d>
                        </m:e>
                      </m:d>
                      <m:r>
                        <a:rPr lang="en-US" sz="2200" i="1">
                          <a:latin typeface="Cambria Math"/>
                        </a:rPr>
                        <m:t>≥</m:t>
                      </m:r>
                      <m:r>
                        <a:rPr lang="en-US" sz="2200" i="1">
                          <a:latin typeface="Cambria Math"/>
                        </a:rPr>
                        <m:t>𝑈</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a:rPr>
                                <m:t>𝑤</m:t>
                              </m:r>
                            </m:e>
                            <m:sub>
                              <m:r>
                                <a:rPr lang="en-US" sz="2200" i="1">
                                  <a:latin typeface="Cambria Math"/>
                                </a:rPr>
                                <m:t>𝑠𝑐𝑟𝑎𝑏</m:t>
                              </m:r>
                            </m:sub>
                          </m:sSub>
                          <m:r>
                            <a:rPr lang="en-US" sz="2200" i="1">
                              <a:latin typeface="Cambria Math"/>
                            </a:rPr>
                            <m:t>,</m:t>
                          </m:r>
                          <m:sSub>
                            <m:sSubPr>
                              <m:ctrlPr>
                                <a:rPr lang="en-US" sz="2200" i="1">
                                  <a:latin typeface="Cambria Math" panose="02040503050406030204" pitchFamily="18" charset="0"/>
                                </a:rPr>
                              </m:ctrlPr>
                            </m:sSubPr>
                            <m:e>
                              <m:r>
                                <a:rPr lang="en-US" sz="2200" i="1">
                                  <a:latin typeface="Cambria Math"/>
                                </a:rPr>
                                <m:t>𝑒</m:t>
                              </m:r>
                            </m:e>
                            <m:sub>
                              <m:r>
                                <a:rPr lang="en-US" sz="2200" i="1">
                                  <a:latin typeface="Cambria Math"/>
                                </a:rPr>
                                <m:t>𝑂</m:t>
                              </m:r>
                            </m:sub>
                          </m:sSub>
                          <m:d>
                            <m:dPr>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a:rPr>
                                    <m:t>𝐻</m:t>
                                  </m:r>
                                </m:e>
                              </m:acc>
                            </m:e>
                          </m:d>
                        </m:e>
                      </m:d>
                    </m:oMath>
                  </m:oMathPara>
                </a14:m>
                <a:endParaRPr lang="en-US" sz="2200" dirty="0"/>
              </a:p>
              <a:p>
                <a:pPr marL="0" indent="0">
                  <a:spcBef>
                    <a:spcPts val="0"/>
                  </a:spcBef>
                  <a:buNone/>
                </a:pPr>
                <a:endParaRPr lang="en-US" sz="2200" dirty="0"/>
              </a:p>
              <a:p>
                <a:pPr>
                  <a:spcBef>
                    <a:spcPts val="0"/>
                  </a:spcBef>
                </a:pPr>
                <a:r>
                  <a:rPr lang="en-US" sz="2400" dirty="0">
                    <a:hlinkClick r:id="rId3" action="ppaction://hlinksldjump"/>
                  </a:rPr>
                  <a:t>decision flow representation</a:t>
                </a:r>
                <a:endParaRPr lang="en-US" sz="2400" dirty="0"/>
              </a:p>
              <a:p>
                <a:pPr marL="0" indent="0">
                  <a:spcBef>
                    <a:spcPts val="0"/>
                  </a:spcBef>
                  <a:buNone/>
                </a:pPr>
                <a:endParaRPr lang="en-US" sz="2200" dirty="0"/>
              </a:p>
              <a:p>
                <a:pPr marL="0" indent="0">
                  <a:buNone/>
                </a:pPr>
                <a:endParaRPr lang="en-US" sz="1800" i="1" dirty="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12" t="-1961"/>
                </a:stretch>
              </a:blipFill>
            </p:spPr>
            <p:txBody>
              <a:bodyPr/>
              <a:lstStyle/>
              <a:p>
                <a:r>
                  <a:rPr lang="en-GB">
                    <a:noFill/>
                  </a:rPr>
                  <a:t> </a:t>
                </a:r>
              </a:p>
            </p:txBody>
          </p:sp>
        </mc:Fallback>
      </mc:AlternateContent>
      <p:sp>
        <p:nvSpPr>
          <p:cNvPr id="4" name="Title 1"/>
          <p:cNvSpPr txBox="1">
            <a:spLocks/>
          </p:cNvSpPr>
          <p:nvPr/>
        </p:nvSpPr>
        <p:spPr>
          <a:xfrm>
            <a:off x="1828800" y="496861"/>
            <a:ext cx="8229600" cy="7017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Worker’s decision</a:t>
            </a:r>
          </a:p>
        </p:txBody>
      </p:sp>
    </p:spTree>
    <p:extLst>
      <p:ext uri="{BB962C8B-B14F-4D97-AF65-F5344CB8AC3E}">
        <p14:creationId xmlns:p14="http://schemas.microsoft.com/office/powerpoint/2010/main" val="334833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idx="4294967295"/>
          </p:nvPr>
        </p:nvSpPr>
        <p:spPr>
          <a:xfrm>
            <a:off x="1828800" y="496861"/>
            <a:ext cx="8229600" cy="701731"/>
          </a:xfrm>
        </p:spPr>
        <p:txBody>
          <a:bodyPr vert="horz" lIns="0" tIns="45720" rIns="91440" bIns="45720" rtlCol="0" anchor="ctr">
            <a:spAutoFit/>
          </a:bodyPr>
          <a:lstStyle/>
          <a:p>
            <a:pPr algn="ctr"/>
            <a:r>
              <a:rPr lang="en-US" dirty="0"/>
              <a:t>Worker’s decision</a:t>
            </a:r>
          </a:p>
        </p:txBody>
      </p:sp>
      <p:grpSp>
        <p:nvGrpSpPr>
          <p:cNvPr id="5" name="Group 4"/>
          <p:cNvGrpSpPr/>
          <p:nvPr/>
        </p:nvGrpSpPr>
        <p:grpSpPr>
          <a:xfrm>
            <a:off x="2286002" y="1433494"/>
            <a:ext cx="7315199" cy="5039035"/>
            <a:chOff x="609601" y="762000"/>
            <a:chExt cx="6629399" cy="4821589"/>
          </a:xfrm>
        </p:grpSpPr>
        <p:cxnSp>
          <p:nvCxnSpPr>
            <p:cNvPr id="6" name="Straight Connector 5"/>
            <p:cNvCxnSpPr/>
            <p:nvPr/>
          </p:nvCxnSpPr>
          <p:spPr>
            <a:xfrm>
              <a:off x="1524000" y="1524000"/>
              <a:ext cx="0" cy="297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00" y="4495800"/>
              <a:ext cx="525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652516" y="1571861"/>
              <a:ext cx="3734453" cy="2076064"/>
            </a:xfrm>
            <a:custGeom>
              <a:avLst/>
              <a:gdLst>
                <a:gd name="connsiteX0" fmla="*/ 0 w 3734453"/>
                <a:gd name="connsiteY0" fmla="*/ 0 h 2076064"/>
                <a:gd name="connsiteX1" fmla="*/ 521434 w 3734453"/>
                <a:gd name="connsiteY1" fmla="*/ 1118440 h 2076064"/>
                <a:gd name="connsiteX2" fmla="*/ 1964826 w 3734453"/>
                <a:gd name="connsiteY2" fmla="*/ 1904370 h 2076064"/>
                <a:gd name="connsiteX3" fmla="*/ 3468674 w 3734453"/>
                <a:gd name="connsiteY3" fmla="*/ 2063068 h 2076064"/>
                <a:gd name="connsiteX4" fmla="*/ 3725613 w 3734453"/>
                <a:gd name="connsiteY4" fmla="*/ 2055511 h 20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4453" h="2076064">
                  <a:moveTo>
                    <a:pt x="0" y="0"/>
                  </a:moveTo>
                  <a:cubicBezTo>
                    <a:pt x="96981" y="400522"/>
                    <a:pt x="193963" y="801045"/>
                    <a:pt x="521434" y="1118440"/>
                  </a:cubicBezTo>
                  <a:cubicBezTo>
                    <a:pt x="848905" y="1435835"/>
                    <a:pt x="1473619" y="1746932"/>
                    <a:pt x="1964826" y="1904370"/>
                  </a:cubicBezTo>
                  <a:cubicBezTo>
                    <a:pt x="2456033" y="2061808"/>
                    <a:pt x="3175210" y="2037878"/>
                    <a:pt x="3468674" y="2063068"/>
                  </a:cubicBezTo>
                  <a:cubicBezTo>
                    <a:pt x="3762138" y="2088258"/>
                    <a:pt x="3743875" y="2071884"/>
                    <a:pt x="3725613" y="2055511"/>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9" name="Freeform 8"/>
            <p:cNvSpPr/>
            <p:nvPr/>
          </p:nvSpPr>
          <p:spPr>
            <a:xfrm>
              <a:off x="1843914" y="1602089"/>
              <a:ext cx="4587114" cy="2612612"/>
            </a:xfrm>
            <a:custGeom>
              <a:avLst/>
              <a:gdLst>
                <a:gd name="connsiteX0" fmla="*/ 0 w 4587114"/>
                <a:gd name="connsiteY0" fmla="*/ 0 h 2612612"/>
                <a:gd name="connsiteX1" fmla="*/ 256939 w 4587114"/>
                <a:gd name="connsiteY1" fmla="*/ 1277137 h 2612612"/>
                <a:gd name="connsiteX2" fmla="*/ 1246909 w 4587114"/>
                <a:gd name="connsiteY2" fmla="*/ 2350235 h 2612612"/>
                <a:gd name="connsiteX3" fmla="*/ 2954797 w 4587114"/>
                <a:gd name="connsiteY3" fmla="*/ 2584503 h 2612612"/>
                <a:gd name="connsiteX4" fmla="*/ 4587114 w 4587114"/>
                <a:gd name="connsiteY4" fmla="*/ 2599617 h 2612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114" h="2612612">
                  <a:moveTo>
                    <a:pt x="0" y="0"/>
                  </a:moveTo>
                  <a:cubicBezTo>
                    <a:pt x="24560" y="442715"/>
                    <a:pt x="49121" y="885431"/>
                    <a:pt x="256939" y="1277137"/>
                  </a:cubicBezTo>
                  <a:cubicBezTo>
                    <a:pt x="464757" y="1668843"/>
                    <a:pt x="797266" y="2132341"/>
                    <a:pt x="1246909" y="2350235"/>
                  </a:cubicBezTo>
                  <a:cubicBezTo>
                    <a:pt x="1696552" y="2568129"/>
                    <a:pt x="2398096" y="2542939"/>
                    <a:pt x="2954797" y="2584503"/>
                  </a:cubicBezTo>
                  <a:cubicBezTo>
                    <a:pt x="3511498" y="2626067"/>
                    <a:pt x="4049306" y="2612842"/>
                    <a:pt x="4587114" y="2599617"/>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4585900"/>
              <a:ext cx="1143000" cy="265046"/>
            </a:xfrm>
            <a:prstGeom prst="rect">
              <a:avLst/>
            </a:prstGeom>
            <a:noFill/>
          </p:spPr>
          <p:txBody>
            <a:bodyPr wrap="square" rtlCol="0">
              <a:spAutoFit/>
            </a:bodyPr>
            <a:lstStyle/>
            <a:p>
              <a:r>
                <a:rPr lang="en-US" sz="1200" dirty="0">
                  <a:latin typeface="Arial" pitchFamily="34" charset="0"/>
                  <a:cs typeface="Arial" pitchFamily="34" charset="0"/>
                </a:rPr>
                <a:t>Ability, A</a:t>
              </a:r>
            </a:p>
          </p:txBody>
        </p:sp>
        <mc:AlternateContent xmlns:mc="http://schemas.openxmlformats.org/markup-compatibility/2006" xmlns:a14="http://schemas.microsoft.com/office/drawing/2010/main">
          <mc:Choice Requires="a14">
            <p:sp>
              <p:nvSpPr>
                <p:cNvPr id="11" name="TextBox 10"/>
                <p:cNvSpPr txBox="1"/>
                <p:nvPr/>
              </p:nvSpPr>
              <p:spPr>
                <a:xfrm>
                  <a:off x="609601" y="1524000"/>
                  <a:ext cx="966788" cy="446160"/>
                </a:xfrm>
                <a:prstGeom prst="rect">
                  <a:avLst/>
                </a:prstGeom>
                <a:noFill/>
              </p:spPr>
              <p:txBody>
                <a:bodyPr wrap="square" rtlCol="0">
                  <a:spAutoFit/>
                </a:bodyPr>
                <a:lstStyle/>
                <a:p>
                  <a:r>
                    <a:rPr lang="en-US" sz="1200" dirty="0">
                      <a:latin typeface="Arial" pitchFamily="34" charset="0"/>
                      <a:cs typeface="Arial" pitchFamily="34" charset="0"/>
                    </a:rPr>
                    <a:t>Expected effort, e(</a:t>
                  </a:r>
                  <a14:m>
                    <m:oMath xmlns:m="http://schemas.openxmlformats.org/officeDocument/2006/math">
                      <m:acc>
                        <m:accPr>
                          <m:chr m:val="̃"/>
                          <m:ctrlPr>
                            <a:rPr lang="en-US" sz="1200" i="1">
                              <a:latin typeface="Cambria Math" panose="02040503050406030204" pitchFamily="18" charset="0"/>
                            </a:rPr>
                          </m:ctrlPr>
                        </m:accPr>
                        <m:e>
                          <m:r>
                            <a:rPr lang="en-US" sz="1200" i="1">
                              <a:latin typeface="Cambria Math"/>
                            </a:rPr>
                            <m:t>𝐻</m:t>
                          </m:r>
                        </m:e>
                      </m:acc>
                    </m:oMath>
                  </a14:m>
                  <a:r>
                    <a:rPr lang="en-US" sz="1200" dirty="0">
                      <a:latin typeface="Arial" pitchFamily="34" charset="0"/>
                      <a:cs typeface="Arial"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609601" y="1524000"/>
                  <a:ext cx="966788" cy="446160"/>
                </a:xfrm>
                <a:prstGeom prst="rect">
                  <a:avLst/>
                </a:prstGeom>
                <a:blipFill rotWithShape="1">
                  <a:blip r:embed="rId3"/>
                  <a:stretch>
                    <a:fillRect t="-1299" r="-2857" b="-7792"/>
                  </a:stretch>
                </a:blipFill>
              </p:spPr>
              <p:txBody>
                <a:bodyPr/>
                <a:lstStyle/>
                <a:p>
                  <a:r>
                    <a:rPr lang="en-GB">
                      <a:noFill/>
                    </a:rPr>
                    <a:t> </a:t>
                  </a:r>
                </a:p>
              </p:txBody>
            </p:sp>
          </mc:Fallback>
        </mc:AlternateContent>
        <p:sp>
          <p:nvSpPr>
            <p:cNvPr id="12" name="TextBox 11"/>
            <p:cNvSpPr txBox="1"/>
            <p:nvPr/>
          </p:nvSpPr>
          <p:spPr>
            <a:xfrm>
              <a:off x="6477000" y="4066401"/>
              <a:ext cx="485775" cy="265046"/>
            </a:xfrm>
            <a:prstGeom prst="rect">
              <a:avLst/>
            </a:prstGeom>
            <a:noFill/>
          </p:spPr>
          <p:txBody>
            <a:bodyPr wrap="square" rtlCol="0">
              <a:spAutoFit/>
            </a:bodyPr>
            <a:lstStyle/>
            <a:p>
              <a:r>
                <a:rPr lang="en-US" sz="1200" dirty="0">
                  <a:latin typeface="Arial" pitchFamily="34" charset="0"/>
                  <a:cs typeface="Arial" pitchFamily="34" charset="0"/>
                </a:rPr>
                <a:t>U</a:t>
              </a:r>
              <a:r>
                <a:rPr lang="en-US" sz="1200" baseline="-25000" dirty="0">
                  <a:latin typeface="Arial" pitchFamily="34" charset="0"/>
                  <a:cs typeface="Arial" pitchFamily="34" charset="0"/>
                </a:rPr>
                <a:t>x0</a:t>
              </a:r>
            </a:p>
          </p:txBody>
        </p:sp>
        <p:sp>
          <p:nvSpPr>
            <p:cNvPr id="13" name="TextBox 12"/>
            <p:cNvSpPr txBox="1"/>
            <p:nvPr/>
          </p:nvSpPr>
          <p:spPr>
            <a:xfrm>
              <a:off x="6400800" y="3505200"/>
              <a:ext cx="457199" cy="265046"/>
            </a:xfrm>
            <a:prstGeom prst="rect">
              <a:avLst/>
            </a:prstGeom>
            <a:noFill/>
          </p:spPr>
          <p:txBody>
            <a:bodyPr wrap="square" rtlCol="0">
              <a:spAutoFit/>
            </a:bodyPr>
            <a:lstStyle/>
            <a:p>
              <a:r>
                <a:rPr lang="en-US" sz="1200" dirty="0" err="1">
                  <a:latin typeface="Arial" pitchFamily="34" charset="0"/>
                  <a:cs typeface="Arial" pitchFamily="34" charset="0"/>
                </a:rPr>
                <a:t>U</a:t>
              </a:r>
              <a:r>
                <a:rPr lang="en-US" sz="1200" baseline="-25000" dirty="0" err="1">
                  <a:latin typeface="Arial" pitchFamily="34" charset="0"/>
                  <a:cs typeface="Arial" pitchFamily="34" charset="0"/>
                </a:rPr>
                <a:t>x</a:t>
              </a:r>
              <a:r>
                <a:rPr lang="en-US" sz="1200" baseline="-25000" dirty="0">
                  <a:latin typeface="Arial" pitchFamily="34" charset="0"/>
                  <a:cs typeface="Arial" pitchFamily="34" charset="0"/>
                </a:rPr>
                <a:t>*</a:t>
              </a:r>
            </a:p>
          </p:txBody>
        </p:sp>
        <p:cxnSp>
          <p:nvCxnSpPr>
            <p:cNvPr id="14" name="Straight Arrow Connector 13"/>
            <p:cNvCxnSpPr/>
            <p:nvPr/>
          </p:nvCxnSpPr>
          <p:spPr>
            <a:xfrm flipV="1">
              <a:off x="5562600" y="3276600"/>
              <a:ext cx="0" cy="609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57600" y="3276600"/>
              <a:ext cx="0" cy="609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41818" y="3733800"/>
              <a:ext cx="401782" cy="265046"/>
            </a:xfrm>
            <a:prstGeom prst="rect">
              <a:avLst/>
            </a:prstGeom>
            <a:noFill/>
          </p:spPr>
          <p:txBody>
            <a:bodyPr wrap="square" rtlCol="0">
              <a:spAutoFit/>
            </a:bodyPr>
            <a:lstStyle/>
            <a:p>
              <a:r>
                <a:rPr lang="en-US" sz="1200" dirty="0">
                  <a:latin typeface="Arial" pitchFamily="34" charset="0"/>
                  <a:cs typeface="Arial" pitchFamily="34" charset="0"/>
                </a:rPr>
                <a:t>S1</a:t>
              </a:r>
            </a:p>
          </p:txBody>
        </p:sp>
        <p:sp>
          <p:nvSpPr>
            <p:cNvPr id="17" name="TextBox 16"/>
            <p:cNvSpPr txBox="1"/>
            <p:nvPr/>
          </p:nvSpPr>
          <p:spPr>
            <a:xfrm>
              <a:off x="3657600" y="3685401"/>
              <a:ext cx="401782" cy="265046"/>
            </a:xfrm>
            <a:prstGeom prst="rect">
              <a:avLst/>
            </a:prstGeom>
            <a:noFill/>
          </p:spPr>
          <p:txBody>
            <a:bodyPr wrap="square" rtlCol="0">
              <a:spAutoFit/>
            </a:bodyPr>
            <a:lstStyle/>
            <a:p>
              <a:r>
                <a:rPr lang="en-US" sz="1200" dirty="0">
                  <a:latin typeface="Arial" pitchFamily="34" charset="0"/>
                  <a:cs typeface="Arial" pitchFamily="34" charset="0"/>
                </a:rPr>
                <a:t>S2</a:t>
              </a:r>
            </a:p>
          </p:txBody>
        </p:sp>
        <p:sp>
          <p:nvSpPr>
            <p:cNvPr id="18" name="TextBox 17"/>
            <p:cNvSpPr txBox="1"/>
            <p:nvPr/>
          </p:nvSpPr>
          <p:spPr>
            <a:xfrm>
              <a:off x="1676400" y="3707442"/>
              <a:ext cx="976116" cy="618440"/>
            </a:xfrm>
            <a:prstGeom prst="rect">
              <a:avLst/>
            </a:prstGeom>
            <a:noFill/>
          </p:spPr>
          <p:txBody>
            <a:bodyPr wrap="square" rtlCol="0">
              <a:spAutoFit/>
            </a:bodyPr>
            <a:lstStyle/>
            <a:p>
              <a:r>
                <a:rPr lang="en-US" sz="1200" dirty="0">
                  <a:latin typeface="Arial" pitchFamily="34" charset="0"/>
                  <a:cs typeface="Arial" pitchFamily="34" charset="0"/>
                </a:rPr>
                <a:t>Off-plantation work</a:t>
              </a:r>
            </a:p>
          </p:txBody>
        </p:sp>
        <p:sp>
          <p:nvSpPr>
            <p:cNvPr id="19" name="TextBox 18"/>
            <p:cNvSpPr txBox="1"/>
            <p:nvPr/>
          </p:nvSpPr>
          <p:spPr>
            <a:xfrm>
              <a:off x="2164458" y="2631396"/>
              <a:ext cx="976116" cy="265046"/>
            </a:xfrm>
            <a:prstGeom prst="rect">
              <a:avLst/>
            </a:prstGeom>
            <a:noFill/>
          </p:spPr>
          <p:txBody>
            <a:bodyPr wrap="square" rtlCol="0">
              <a:spAutoFit/>
            </a:bodyPr>
            <a:lstStyle/>
            <a:p>
              <a:r>
                <a:rPr lang="en-US" sz="1200" dirty="0">
                  <a:latin typeface="Arial" pitchFamily="34" charset="0"/>
                  <a:cs typeface="Arial" pitchFamily="34" charset="0"/>
                </a:rPr>
                <a:t>Scrabbling</a:t>
              </a:r>
            </a:p>
          </p:txBody>
        </p:sp>
        <p:sp>
          <p:nvSpPr>
            <p:cNvPr id="20" name="TextBox 19"/>
            <p:cNvSpPr txBox="1"/>
            <p:nvPr/>
          </p:nvSpPr>
          <p:spPr>
            <a:xfrm>
              <a:off x="3370432" y="2209800"/>
              <a:ext cx="1149309" cy="265046"/>
            </a:xfrm>
            <a:prstGeom prst="rect">
              <a:avLst/>
            </a:prstGeom>
            <a:noFill/>
          </p:spPr>
          <p:txBody>
            <a:bodyPr wrap="square" rtlCol="0">
              <a:spAutoFit/>
            </a:bodyPr>
            <a:lstStyle/>
            <a:p>
              <a:r>
                <a:rPr lang="en-US" sz="1200" dirty="0">
                  <a:latin typeface="Arial" pitchFamily="34" charset="0"/>
                  <a:cs typeface="Arial" pitchFamily="34" charset="0"/>
                </a:rPr>
                <a:t>Cane cutting</a:t>
              </a:r>
            </a:p>
          </p:txBody>
        </p:sp>
        <p:sp>
          <p:nvSpPr>
            <p:cNvPr id="21" name="TextBox 20"/>
            <p:cNvSpPr txBox="1"/>
            <p:nvPr/>
          </p:nvSpPr>
          <p:spPr>
            <a:xfrm>
              <a:off x="685800" y="762000"/>
              <a:ext cx="6553200" cy="353394"/>
            </a:xfrm>
            <a:prstGeom prst="rect">
              <a:avLst/>
            </a:prstGeom>
            <a:noFill/>
          </p:spPr>
          <p:txBody>
            <a:bodyPr wrap="square" rtlCol="0">
              <a:spAutoFit/>
            </a:bodyPr>
            <a:lstStyle/>
            <a:p>
              <a:r>
                <a:rPr lang="en-US" dirty="0"/>
                <a:t>Figure 1. Occupational selection as a function of ability and expected effort</a:t>
              </a:r>
            </a:p>
          </p:txBody>
        </p:sp>
        <p:sp>
          <p:nvSpPr>
            <p:cNvPr id="22" name="TextBox 21"/>
            <p:cNvSpPr txBox="1"/>
            <p:nvPr/>
          </p:nvSpPr>
          <p:spPr>
            <a:xfrm>
              <a:off x="1066800" y="4876800"/>
              <a:ext cx="6096000" cy="706789"/>
            </a:xfrm>
            <a:prstGeom prst="rect">
              <a:avLst/>
            </a:prstGeom>
            <a:noFill/>
          </p:spPr>
          <p:txBody>
            <a:bodyPr wrap="square" rtlCol="0">
              <a:spAutoFit/>
            </a:bodyPr>
            <a:lstStyle/>
            <a:p>
              <a:r>
                <a:rPr lang="en-US" sz="1400" dirty="0"/>
                <a:t>Note: the expected maximum effort for workers S1 and S2 increases due to revisions of health beliefs as a result of new information. S1 now believes cane cutting is a profitable choice due to high ability endowment. S2 remains with his choice of scrabbling.</a:t>
              </a:r>
            </a:p>
          </p:txBody>
        </p:sp>
      </p:grpSp>
    </p:spTree>
    <p:extLst>
      <p:ext uri="{BB962C8B-B14F-4D97-AF65-F5344CB8AC3E}">
        <p14:creationId xmlns:p14="http://schemas.microsoft.com/office/powerpoint/2010/main" val="32568627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sz="2400" dirty="0"/>
                  <a:t>labor response function due to health expectations.  </a:t>
                </a:r>
              </a:p>
              <a:p>
                <a:pPr marL="0" indent="0" algn="ctr">
                  <a:buNone/>
                </a:pPr>
                <a14:m>
                  <m:oMathPara xmlns:m="http://schemas.openxmlformats.org/officeDocument/2006/math">
                    <m:oMathParaPr>
                      <m:jc m:val="centerGroup"/>
                    </m:oMathParaPr>
                    <m:oMath xmlns:m="http://schemas.openxmlformats.org/officeDocument/2006/math">
                      <m:sSub>
                        <m:sSubPr>
                          <m:ctrlPr>
                            <a:rPr lang="en-US" sz="3400" i="1">
                              <a:latin typeface="Cambria Math" panose="02040503050406030204" pitchFamily="18" charset="0"/>
                            </a:rPr>
                          </m:ctrlPr>
                        </m:sSubPr>
                        <m:e>
                          <m:r>
                            <a:rPr lang="en-US" sz="3400" i="1">
                              <a:latin typeface="Cambria Math"/>
                            </a:rPr>
                            <m:t>𝐿</m:t>
                          </m:r>
                        </m:e>
                        <m:sub>
                          <m:r>
                            <a:rPr lang="en-US" sz="3400" i="1">
                              <a:latin typeface="Cambria Math"/>
                            </a:rPr>
                            <m:t>𝑖𝑡</m:t>
                          </m:r>
                        </m:sub>
                      </m:sSub>
                      <m:r>
                        <a:rPr lang="en-US" sz="3400" i="1">
                          <a:latin typeface="Cambria Math"/>
                        </a:rPr>
                        <m:t>=</m:t>
                      </m:r>
                      <m:sSub>
                        <m:sSubPr>
                          <m:ctrlPr>
                            <a:rPr lang="en-US" sz="3400" i="1">
                              <a:latin typeface="Cambria Math" panose="02040503050406030204" pitchFamily="18" charset="0"/>
                            </a:rPr>
                          </m:ctrlPr>
                        </m:sSubPr>
                        <m:e>
                          <m:r>
                            <a:rPr lang="en-US" sz="3400" i="1">
                              <a:latin typeface="Cambria Math"/>
                            </a:rPr>
                            <m:t>𝐿</m:t>
                          </m:r>
                          <m:r>
                            <a:rPr lang="en-US" sz="3400" i="1">
                              <a:latin typeface="Cambria Math"/>
                            </a:rPr>
                            <m:t>(</m:t>
                          </m:r>
                          <m:sSub>
                            <m:sSubPr>
                              <m:ctrlPr>
                                <a:rPr lang="en-US" sz="3400" i="1">
                                  <a:latin typeface="Cambria Math" panose="02040503050406030204" pitchFamily="18" charset="0"/>
                                </a:rPr>
                              </m:ctrlPr>
                            </m:sSubPr>
                            <m:e>
                              <m:r>
                                <a:rPr lang="en-US" sz="3400" i="1">
                                  <a:latin typeface="Cambria Math"/>
                                </a:rPr>
                                <m:t>𝐴</m:t>
                              </m:r>
                            </m:e>
                            <m:sub>
                              <m:r>
                                <a:rPr lang="en-US" sz="3400" i="1">
                                  <a:latin typeface="Cambria Math"/>
                                </a:rPr>
                                <m:t>𝑖𝑡</m:t>
                              </m:r>
                            </m:sub>
                          </m:sSub>
                          <m:r>
                            <a:rPr lang="en-US" sz="3400" i="1">
                              <a:latin typeface="Cambria Math"/>
                            </a:rPr>
                            <m:t>,</m:t>
                          </m:r>
                          <m:r>
                            <a:rPr lang="en-US" sz="3400" i="1">
                              <a:latin typeface="Cambria Math"/>
                            </a:rPr>
                            <m:t>𝑒</m:t>
                          </m:r>
                          <m:d>
                            <m:dPr>
                              <m:ctrlPr>
                                <a:rPr lang="en-US" sz="3400" i="1">
                                  <a:latin typeface="Cambria Math" panose="02040503050406030204" pitchFamily="18" charset="0"/>
                                </a:rPr>
                              </m:ctrlPr>
                            </m:dPr>
                            <m:e>
                              <m:r>
                                <a:rPr lang="en-US" sz="3400" i="1">
                                  <a:latin typeface="Cambria Math"/>
                                </a:rPr>
                                <m:t>𝑔</m:t>
                              </m:r>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a:rPr>
                                        <m:t>𝐻</m:t>
                                      </m:r>
                                    </m:e>
                                    <m:sub>
                                      <m:r>
                                        <a:rPr lang="en-US" sz="3400" i="1">
                                          <a:latin typeface="Cambria Math"/>
                                        </a:rPr>
                                        <m:t>𝑖𝑡</m:t>
                                      </m:r>
                                    </m:sub>
                                  </m:sSub>
                                  <m:r>
                                    <a:rPr lang="en-US" sz="3400" i="1">
                                      <a:latin typeface="Cambria Math"/>
                                    </a:rPr>
                                    <m:t>,</m:t>
                                  </m:r>
                                  <m:sSub>
                                    <m:sSubPr>
                                      <m:ctrlPr>
                                        <a:rPr lang="en-US" sz="3400" i="1">
                                          <a:latin typeface="Cambria Math" panose="02040503050406030204" pitchFamily="18" charset="0"/>
                                        </a:rPr>
                                      </m:ctrlPr>
                                    </m:sSubPr>
                                    <m:e>
                                      <m:r>
                                        <a:rPr lang="en-US" sz="3400" i="1">
                                          <a:latin typeface="Cambria Math"/>
                                        </a:rPr>
                                        <m:t>𝐼</m:t>
                                      </m:r>
                                    </m:e>
                                    <m:sub>
                                      <m:r>
                                        <a:rPr lang="en-US" sz="3400" i="1">
                                          <a:latin typeface="Cambria Math"/>
                                        </a:rPr>
                                        <m:t>𝑖𝑡</m:t>
                                      </m:r>
                                    </m:sub>
                                  </m:sSub>
                                </m:e>
                              </m:d>
                            </m:e>
                          </m:d>
                          <m:r>
                            <a:rPr lang="en-US" sz="3400" i="1">
                              <a:latin typeface="Cambria Math"/>
                            </a:rPr>
                            <m:t>,</m:t>
                          </m:r>
                          <m:r>
                            <a:rPr lang="en-US" sz="3400" i="1">
                              <a:latin typeface="Cambria Math"/>
                            </a:rPr>
                            <m:t>𝑅</m:t>
                          </m:r>
                          <m:r>
                            <a:rPr lang="en-US" sz="3400" i="1">
                              <a:latin typeface="Cambria Math"/>
                            </a:rPr>
                            <m:t>,</m:t>
                          </m:r>
                          <m:sSub>
                            <m:sSubPr>
                              <m:ctrlPr>
                                <a:rPr lang="en-US" sz="3400" i="1">
                                  <a:latin typeface="Cambria Math" panose="02040503050406030204" pitchFamily="18" charset="0"/>
                                </a:rPr>
                              </m:ctrlPr>
                            </m:sSubPr>
                            <m:e>
                              <m:acc>
                                <m:accPr>
                                  <m:chr m:val="̅"/>
                                  <m:ctrlPr>
                                    <a:rPr lang="en-US" sz="3400" i="1">
                                      <a:latin typeface="Cambria Math" panose="02040503050406030204" pitchFamily="18" charset="0"/>
                                    </a:rPr>
                                  </m:ctrlPr>
                                </m:accPr>
                                <m:e>
                                  <m:r>
                                    <a:rPr lang="en-US" sz="3400" i="1">
                                      <a:latin typeface="Cambria Math"/>
                                    </a:rPr>
                                    <m:t>𝑤</m:t>
                                  </m:r>
                                </m:e>
                              </m:acc>
                            </m:e>
                            <m:sub>
                              <m:r>
                                <a:rPr lang="en-US" sz="3400" i="1">
                                  <a:latin typeface="Cambria Math"/>
                                </a:rPr>
                                <m:t>𝑠𝑐𝑟𝑎𝑏</m:t>
                              </m:r>
                            </m:sub>
                          </m:sSub>
                          <m:r>
                            <a:rPr lang="en-US" sz="3400" i="1">
                              <a:latin typeface="Cambria Math"/>
                            </a:rPr>
                            <m:t>, </m:t>
                          </m:r>
                          <m:r>
                            <a:rPr lang="en-US" sz="3400" i="1">
                              <a:latin typeface="Cambria Math"/>
                            </a:rPr>
                            <m:t>𝜇</m:t>
                          </m:r>
                        </m:e>
                        <m:sub>
                          <m:r>
                            <a:rPr lang="en-US" sz="3400" i="1">
                              <a:latin typeface="Cambria Math"/>
                            </a:rPr>
                            <m:t>𝑖𝑡</m:t>
                          </m:r>
                        </m:sub>
                      </m:sSub>
                      <m:r>
                        <a:rPr lang="en-US" sz="3400" i="1">
                          <a:latin typeface="Cambria Math"/>
                        </a:rPr>
                        <m:t>, </m:t>
                      </m:r>
                      <m:sSub>
                        <m:sSubPr>
                          <m:ctrlPr>
                            <a:rPr lang="en-US" sz="3400" i="1">
                              <a:latin typeface="Cambria Math" panose="02040503050406030204" pitchFamily="18" charset="0"/>
                            </a:rPr>
                          </m:ctrlPr>
                        </m:sSubPr>
                        <m:e>
                          <m:r>
                            <a:rPr lang="en-US" sz="3400" i="1">
                              <a:latin typeface="Cambria Math"/>
                            </a:rPr>
                            <m:t>𝜈</m:t>
                          </m:r>
                        </m:e>
                        <m:sub>
                          <m:r>
                            <a:rPr lang="en-US" sz="3400" i="1">
                              <a:latin typeface="Cambria Math"/>
                            </a:rPr>
                            <m:t>𝑖𝑡</m:t>
                          </m:r>
                        </m:sub>
                      </m:sSub>
                      <m:r>
                        <a:rPr lang="en-US" sz="3400" i="1">
                          <a:latin typeface="Cambria Math"/>
                        </a:rPr>
                        <m:t>)</m:t>
                      </m:r>
                    </m:oMath>
                  </m:oMathPara>
                </a14:m>
                <a:endParaRPr lang="en-US" sz="3400" dirty="0"/>
              </a:p>
              <a:p>
                <a:pPr marL="0" indent="0" algn="ctr">
                  <a:buNone/>
                </a:pPr>
                <a:endParaRPr lang="en-US" sz="3400" dirty="0"/>
              </a:p>
              <a:p>
                <a:pPr marL="400050" lvl="1" indent="0">
                  <a:buNone/>
                </a:pPr>
                <a:r>
                  <a:rPr lang="en-US" dirty="0"/>
                  <a:t>Where the comparative statics illustrate the expected change in labor due to a change in the cost of effort.  </a:t>
                </a:r>
              </a:p>
              <a:p>
                <a:pPr marL="0" indent="0" algn="ctr">
                  <a:buNone/>
                </a:pPr>
                <a:endParaRPr lang="en-US" sz="3400" i="1" dirty="0">
                  <a:latin typeface="Cambria Math"/>
                </a:endParaRPr>
              </a:p>
              <a:p>
                <a:pPr marL="0" indent="0" algn="ctr">
                  <a:buNone/>
                </a:pPr>
                <a14:m>
                  <m:oMathPara xmlns:m="http://schemas.openxmlformats.org/officeDocument/2006/math">
                    <m:oMathParaPr>
                      <m:jc m:val="centerGroup"/>
                    </m:oMathParaPr>
                    <m:oMath xmlns:m="http://schemas.openxmlformats.org/officeDocument/2006/math">
                      <m:f>
                        <m:fPr>
                          <m:ctrlPr>
                            <a:rPr lang="en-US" sz="3400" i="1">
                              <a:latin typeface="Cambria Math" panose="02040503050406030204" pitchFamily="18" charset="0"/>
                            </a:rPr>
                          </m:ctrlPr>
                        </m:fPr>
                        <m:num>
                          <m:r>
                            <a:rPr lang="en-US" sz="3400">
                              <a:latin typeface="Cambria Math"/>
                            </a:rPr>
                            <m:t>𝜕</m:t>
                          </m:r>
                          <m:r>
                            <m:rPr>
                              <m:sty m:val="p"/>
                            </m:rPr>
                            <a:rPr lang="en-US" sz="3400">
                              <a:latin typeface="Cambria Math"/>
                            </a:rPr>
                            <m:t>L</m:t>
                          </m:r>
                        </m:num>
                        <m:den>
                          <m:r>
                            <a:rPr lang="en-US" sz="3400">
                              <a:latin typeface="Cambria Math"/>
                            </a:rPr>
                            <m:t>𝜕</m:t>
                          </m:r>
                          <m:r>
                            <m:rPr>
                              <m:sty m:val="p"/>
                            </m:rPr>
                            <a:rPr lang="en-US" sz="3400">
                              <a:latin typeface="Cambria Math"/>
                            </a:rPr>
                            <m:t>e</m:t>
                          </m:r>
                        </m:den>
                      </m:f>
                      <m:r>
                        <a:rPr lang="en-US" sz="3400">
                          <a:latin typeface="Cambria Math"/>
                        </a:rPr>
                        <m:t>=</m:t>
                      </m:r>
                      <m:f>
                        <m:fPr>
                          <m:ctrlPr>
                            <a:rPr lang="en-US" sz="3400" i="1">
                              <a:latin typeface="Cambria Math" panose="02040503050406030204" pitchFamily="18" charset="0"/>
                            </a:rPr>
                          </m:ctrlPr>
                        </m:fPr>
                        <m:num>
                          <m:r>
                            <a:rPr lang="en-US" sz="3400">
                              <a:latin typeface="Cambria Math"/>
                            </a:rPr>
                            <m:t>𝜕</m:t>
                          </m:r>
                          <m:r>
                            <m:rPr>
                              <m:sty m:val="p"/>
                            </m:rPr>
                            <a:rPr lang="en-US" sz="3400">
                              <a:latin typeface="Cambria Math"/>
                            </a:rPr>
                            <m:t>L</m:t>
                          </m:r>
                        </m:num>
                        <m:den>
                          <m:r>
                            <a:rPr lang="en-US" sz="3400">
                              <a:latin typeface="Cambria Math"/>
                            </a:rPr>
                            <m:t>𝜕</m:t>
                          </m:r>
                          <m:r>
                            <m:rPr>
                              <m:sty m:val="p"/>
                            </m:rPr>
                            <a:rPr lang="en-US" sz="3400">
                              <a:latin typeface="Cambria Math"/>
                            </a:rPr>
                            <m:t>e</m:t>
                          </m:r>
                        </m:den>
                      </m:f>
                      <m:d>
                        <m:dPr>
                          <m:ctrlPr>
                            <a:rPr lang="en-US" sz="3400" i="1">
                              <a:latin typeface="Cambria Math" panose="02040503050406030204" pitchFamily="18" charset="0"/>
                            </a:rPr>
                          </m:ctrlPr>
                        </m:dPr>
                        <m:e>
                          <m:f>
                            <m:fPr>
                              <m:ctrlPr>
                                <a:rPr lang="en-US" sz="3400" i="1">
                                  <a:latin typeface="Cambria Math" panose="02040503050406030204" pitchFamily="18" charset="0"/>
                                </a:rPr>
                              </m:ctrlPr>
                            </m:fPr>
                            <m:num>
                              <m:r>
                                <a:rPr lang="en-US" sz="3400">
                                  <a:latin typeface="Cambria Math"/>
                                </a:rPr>
                                <m:t>𝜕</m:t>
                              </m:r>
                              <m:r>
                                <m:rPr>
                                  <m:sty m:val="p"/>
                                </m:rPr>
                                <a:rPr lang="en-US" sz="3400">
                                  <a:latin typeface="Cambria Math"/>
                                </a:rPr>
                                <m:t>e</m:t>
                              </m:r>
                            </m:num>
                            <m:den>
                              <m:r>
                                <a:rPr lang="en-US" sz="3400">
                                  <a:latin typeface="Cambria Math"/>
                                </a:rPr>
                                <m:t>𝜕</m:t>
                              </m:r>
                              <m:acc>
                                <m:accPr>
                                  <m:chr m:val="̃"/>
                                  <m:ctrlPr>
                                    <a:rPr lang="en-US" sz="3400" i="1">
                                      <a:latin typeface="Cambria Math" panose="02040503050406030204" pitchFamily="18" charset="0"/>
                                    </a:rPr>
                                  </m:ctrlPr>
                                </m:accPr>
                                <m:e>
                                  <m:r>
                                    <m:rPr>
                                      <m:sty m:val="p"/>
                                    </m:rPr>
                                    <a:rPr lang="en-US" sz="3400">
                                      <a:latin typeface="Cambria Math"/>
                                    </a:rPr>
                                    <m:t>H</m:t>
                                  </m:r>
                                </m:e>
                              </m:acc>
                            </m:den>
                          </m:f>
                          <m:f>
                            <m:fPr>
                              <m:ctrlPr>
                                <a:rPr lang="en-US" sz="3400" i="1">
                                  <a:latin typeface="Cambria Math" panose="02040503050406030204" pitchFamily="18" charset="0"/>
                                </a:rPr>
                              </m:ctrlPr>
                            </m:fPr>
                            <m:num>
                              <m:r>
                                <a:rPr lang="en-US" sz="3400">
                                  <a:latin typeface="Cambria Math"/>
                                </a:rPr>
                                <m:t>𝜕</m:t>
                              </m:r>
                              <m:acc>
                                <m:accPr>
                                  <m:chr m:val="̃"/>
                                  <m:ctrlPr>
                                    <a:rPr lang="en-US" sz="3400" i="1">
                                      <a:latin typeface="Cambria Math" panose="02040503050406030204" pitchFamily="18" charset="0"/>
                                    </a:rPr>
                                  </m:ctrlPr>
                                </m:accPr>
                                <m:e>
                                  <m:r>
                                    <m:rPr>
                                      <m:sty m:val="p"/>
                                    </m:rPr>
                                    <a:rPr lang="en-US" sz="3400">
                                      <a:latin typeface="Cambria Math"/>
                                    </a:rPr>
                                    <m:t>H</m:t>
                                  </m:r>
                                </m:e>
                              </m:acc>
                            </m:num>
                            <m:den>
                              <m:r>
                                <a:rPr lang="en-US" sz="3400">
                                  <a:latin typeface="Cambria Math"/>
                                </a:rPr>
                                <m:t>𝜕</m:t>
                              </m:r>
                              <m:r>
                                <m:rPr>
                                  <m:sty m:val="p"/>
                                </m:rPr>
                                <a:rPr lang="en-US" sz="3400">
                                  <a:latin typeface="Cambria Math"/>
                                </a:rPr>
                                <m:t>H</m:t>
                              </m:r>
                            </m:den>
                          </m:f>
                          <m:r>
                            <a:rPr lang="en-US" sz="3400" i="1">
                              <a:latin typeface="Cambria Math"/>
                            </a:rPr>
                            <m:t>+</m:t>
                          </m:r>
                          <m:f>
                            <m:fPr>
                              <m:ctrlPr>
                                <a:rPr lang="en-US" sz="3400" i="1">
                                  <a:latin typeface="Cambria Math" panose="02040503050406030204" pitchFamily="18" charset="0"/>
                                </a:rPr>
                              </m:ctrlPr>
                            </m:fPr>
                            <m:num>
                              <m:r>
                                <a:rPr lang="en-US" sz="3400">
                                  <a:latin typeface="Cambria Math"/>
                                </a:rPr>
                                <m:t>𝜕</m:t>
                              </m:r>
                              <m:r>
                                <m:rPr>
                                  <m:sty m:val="p"/>
                                </m:rPr>
                                <a:rPr lang="en-US" sz="3400">
                                  <a:latin typeface="Cambria Math"/>
                                </a:rPr>
                                <m:t>e</m:t>
                              </m:r>
                            </m:num>
                            <m:den>
                              <m:r>
                                <a:rPr lang="en-US" sz="3400">
                                  <a:latin typeface="Cambria Math"/>
                                </a:rPr>
                                <m:t>𝜕</m:t>
                              </m:r>
                              <m:acc>
                                <m:accPr>
                                  <m:chr m:val="̃"/>
                                  <m:ctrlPr>
                                    <a:rPr lang="en-US" sz="3400" i="1">
                                      <a:latin typeface="Cambria Math" panose="02040503050406030204" pitchFamily="18" charset="0"/>
                                    </a:rPr>
                                  </m:ctrlPr>
                                </m:accPr>
                                <m:e>
                                  <m:r>
                                    <m:rPr>
                                      <m:sty m:val="p"/>
                                    </m:rPr>
                                    <a:rPr lang="en-US" sz="3400">
                                      <a:latin typeface="Cambria Math"/>
                                    </a:rPr>
                                    <m:t>H</m:t>
                                  </m:r>
                                </m:e>
                              </m:acc>
                            </m:den>
                          </m:f>
                          <m:f>
                            <m:fPr>
                              <m:ctrlPr>
                                <a:rPr lang="en-US" sz="3400" i="1">
                                  <a:latin typeface="Cambria Math" panose="02040503050406030204" pitchFamily="18" charset="0"/>
                                </a:rPr>
                              </m:ctrlPr>
                            </m:fPr>
                            <m:num>
                              <m:r>
                                <a:rPr lang="en-US" sz="3400">
                                  <a:latin typeface="Cambria Math"/>
                                </a:rPr>
                                <m:t>𝜕</m:t>
                              </m:r>
                              <m:acc>
                                <m:accPr>
                                  <m:chr m:val="̃"/>
                                  <m:ctrlPr>
                                    <a:rPr lang="en-US" sz="3400" i="1">
                                      <a:latin typeface="Cambria Math" panose="02040503050406030204" pitchFamily="18" charset="0"/>
                                    </a:rPr>
                                  </m:ctrlPr>
                                </m:accPr>
                                <m:e>
                                  <m:r>
                                    <m:rPr>
                                      <m:sty m:val="p"/>
                                    </m:rPr>
                                    <a:rPr lang="en-US" sz="3400">
                                      <a:latin typeface="Cambria Math"/>
                                    </a:rPr>
                                    <m:t>H</m:t>
                                  </m:r>
                                </m:e>
                              </m:acc>
                            </m:num>
                            <m:den>
                              <m:r>
                                <a:rPr lang="en-US" sz="3400">
                                  <a:latin typeface="Cambria Math"/>
                                </a:rPr>
                                <m:t>𝜕</m:t>
                              </m:r>
                              <m:r>
                                <m:rPr>
                                  <m:sty m:val="p"/>
                                </m:rPr>
                                <a:rPr lang="en-US" sz="3400">
                                  <a:latin typeface="Cambria Math"/>
                                </a:rPr>
                                <m:t>I</m:t>
                              </m:r>
                            </m:den>
                          </m:f>
                        </m:e>
                      </m:d>
                    </m:oMath>
                  </m:oMathPara>
                </a14:m>
                <a:endParaRPr lang="en-US" sz="3400" dirty="0" smtClean="0"/>
              </a:p>
              <a:p>
                <a:pPr marL="0" indent="0" algn="ctr">
                  <a:buNone/>
                </a:pPr>
                <a:endParaRPr lang="en-US" sz="3400" dirty="0"/>
              </a:p>
              <a:p>
                <a:pPr marL="0" indent="0">
                  <a:buNone/>
                </a:pPr>
                <a:endParaRPr lang="en-US" sz="3400" dirty="0"/>
              </a:p>
              <a:p>
                <a:pPr marL="0" indent="0">
                  <a:buNone/>
                </a:pPr>
                <a:r>
                  <a:rPr lang="en-US" sz="2000" dirty="0" smtClean="0"/>
                  <a:t>Note that when a worker is malaria negative they are not medically treated, any change in labor is due only to changes in health perceptions from the information treatment.  </a:t>
                </a: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64" t="-2381"/>
                </a:stretch>
              </a:blipFill>
            </p:spPr>
            <p:txBody>
              <a:bodyPr/>
              <a:lstStyle/>
              <a:p>
                <a:r>
                  <a:rPr lang="en-US">
                    <a:noFill/>
                  </a:rPr>
                  <a:t> </a:t>
                </a:r>
              </a:p>
            </p:txBody>
          </p:sp>
        </mc:Fallback>
      </mc:AlternateContent>
      <p:sp>
        <p:nvSpPr>
          <p:cNvPr id="4" name="Title 1"/>
          <p:cNvSpPr txBox="1">
            <a:spLocks/>
          </p:cNvSpPr>
          <p:nvPr/>
        </p:nvSpPr>
        <p:spPr>
          <a:xfrm>
            <a:off x="1828800" y="496861"/>
            <a:ext cx="8229600" cy="7017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Worker’s decision</a:t>
            </a:r>
            <a:endParaRPr lang="en-US" dirty="0"/>
          </a:p>
        </p:txBody>
      </p:sp>
    </p:spTree>
    <p:extLst>
      <p:ext uri="{BB962C8B-B14F-4D97-AF65-F5344CB8AC3E}">
        <p14:creationId xmlns:p14="http://schemas.microsoft.com/office/powerpoint/2010/main" val="138836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Empirical questions</a:t>
            </a:r>
          </a:p>
        </p:txBody>
      </p:sp>
      <p:sp>
        <p:nvSpPr>
          <p:cNvPr id="3" name="Content Placeholder 2"/>
          <p:cNvSpPr>
            <a:spLocks noGrp="1"/>
          </p:cNvSpPr>
          <p:nvPr>
            <p:ph idx="1"/>
          </p:nvPr>
        </p:nvSpPr>
        <p:spPr/>
        <p:txBody>
          <a:bodyPr/>
          <a:lstStyle/>
          <a:p>
            <a:pPr>
              <a:spcAft>
                <a:spcPts val="1200"/>
              </a:spcAft>
            </a:pPr>
            <a:r>
              <a:rPr lang="en-US" sz="2400" dirty="0"/>
              <a:t>Does </a:t>
            </a:r>
            <a:r>
              <a:rPr lang="en-US" sz="2400" dirty="0">
                <a:solidFill>
                  <a:schemeClr val="accent1">
                    <a:lumMod val="50000"/>
                  </a:schemeClr>
                </a:solidFill>
              </a:rPr>
              <a:t>access</a:t>
            </a:r>
            <a:r>
              <a:rPr lang="en-US" sz="2400" dirty="0"/>
              <a:t> to workplace based malaria testing and treatment affect income, labor supply, and productivity? (ITT)</a:t>
            </a:r>
          </a:p>
          <a:p>
            <a:pPr>
              <a:spcAft>
                <a:spcPts val="1200"/>
              </a:spcAft>
            </a:pPr>
            <a:r>
              <a:rPr lang="en-US" sz="2400" dirty="0"/>
              <a:t>If malaria </a:t>
            </a:r>
            <a:r>
              <a:rPr lang="en-US" sz="2400" dirty="0">
                <a:solidFill>
                  <a:schemeClr val="accent1">
                    <a:lumMod val="50000"/>
                  </a:schemeClr>
                </a:solidFill>
              </a:rPr>
              <a:t>treatment</a:t>
            </a:r>
            <a:r>
              <a:rPr lang="en-US" sz="2400" dirty="0"/>
              <a:t> leads to higher income, is this because of its effects on labor supply, productivity, or both? (TOT)</a:t>
            </a:r>
          </a:p>
          <a:p>
            <a:pPr>
              <a:spcAft>
                <a:spcPts val="1200"/>
              </a:spcAft>
            </a:pPr>
            <a:r>
              <a:rPr lang="en-US" sz="2400" dirty="0"/>
              <a:t>Apart from gains due to improvements in </a:t>
            </a:r>
            <a:r>
              <a:rPr lang="en-US" sz="2400" dirty="0">
                <a:solidFill>
                  <a:schemeClr val="accent1">
                    <a:lumMod val="50000"/>
                  </a:schemeClr>
                </a:solidFill>
              </a:rPr>
              <a:t>physical health</a:t>
            </a:r>
            <a:r>
              <a:rPr lang="en-US" sz="2400" dirty="0"/>
              <a:t>, does the provision of </a:t>
            </a:r>
            <a:r>
              <a:rPr lang="en-US" sz="2400" dirty="0">
                <a:solidFill>
                  <a:schemeClr val="accent1">
                    <a:lumMod val="50000"/>
                  </a:schemeClr>
                </a:solidFill>
              </a:rPr>
              <a:t>health information </a:t>
            </a:r>
            <a:r>
              <a:rPr lang="en-US" sz="2400" dirty="0"/>
              <a:t>affect labor decisions by changing expectations? (</a:t>
            </a:r>
            <a:r>
              <a:rPr lang="en-US" sz="2400" dirty="0" err="1"/>
              <a:t>TmUT</a:t>
            </a:r>
            <a:r>
              <a:rPr lang="en-US" sz="2400" dirty="0"/>
              <a:t>)</a:t>
            </a:r>
          </a:p>
          <a:p>
            <a:endParaRPr lang="en-US" dirty="0"/>
          </a:p>
        </p:txBody>
      </p:sp>
    </p:spTree>
    <p:extLst>
      <p:ext uri="{BB962C8B-B14F-4D97-AF65-F5344CB8AC3E}">
        <p14:creationId xmlns:p14="http://schemas.microsoft.com/office/powerpoint/2010/main" val="1298090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idx="4294967295"/>
          </p:nvPr>
        </p:nvSpPr>
        <p:spPr>
          <a:xfrm>
            <a:off x="1981200" y="496860"/>
            <a:ext cx="7772400" cy="701731"/>
          </a:xfrm>
        </p:spPr>
        <p:txBody>
          <a:bodyPr vert="horz" wrap="square" lIns="0" tIns="45720" rIns="91440" bIns="45720" rtlCol="0" anchor="ctr">
            <a:spAutoFit/>
          </a:bodyPr>
          <a:lstStyle/>
          <a:p>
            <a:pPr algn="ctr"/>
            <a:r>
              <a:rPr lang="en-US" dirty="0"/>
              <a:t>Experimental design </a:t>
            </a:r>
          </a:p>
        </p:txBody>
      </p:sp>
      <p:sp>
        <p:nvSpPr>
          <p:cNvPr id="139266" name="Content Placeholder 2"/>
          <p:cNvSpPr>
            <a:spLocks noGrp="1"/>
          </p:cNvSpPr>
          <p:nvPr>
            <p:ph idx="4294967295"/>
          </p:nvPr>
        </p:nvSpPr>
        <p:spPr>
          <a:xfrm>
            <a:off x="1399032" y="1473201"/>
            <a:ext cx="9969694" cy="4530725"/>
          </a:xfrm>
        </p:spPr>
        <p:txBody>
          <a:bodyPr vert="horz" lIns="0" tIns="45720" rIns="91440" bIns="45720" rtlCol="0">
            <a:noAutofit/>
          </a:bodyPr>
          <a:lstStyle/>
          <a:p>
            <a:pPr>
              <a:spcAft>
                <a:spcPts val="600"/>
              </a:spcAft>
            </a:pPr>
            <a:r>
              <a:rPr lang="en-US" sz="2400" dirty="0"/>
              <a:t>A mobile health clinic </a:t>
            </a:r>
            <a:r>
              <a:rPr lang="en-US" sz="2400" dirty="0">
                <a:hlinkClick r:id="rId3" action="ppaction://hlinksldjump"/>
              </a:rPr>
              <a:t>visits the workforce </a:t>
            </a:r>
            <a:r>
              <a:rPr lang="en-US" sz="2400" dirty="0"/>
              <a:t>during working hours</a:t>
            </a:r>
          </a:p>
          <a:p>
            <a:pPr>
              <a:spcAft>
                <a:spcPts val="600"/>
              </a:spcAft>
            </a:pPr>
            <a:r>
              <a:rPr lang="en-US" sz="2400" dirty="0"/>
              <a:t>Every sugarcane cutter is tested for malaria and, if positive, treated with ACT over the course of a 6 week study </a:t>
            </a:r>
            <a:r>
              <a:rPr lang="en-US" sz="2400" dirty="0" smtClean="0"/>
              <a:t>period.  Follow-up protocol and incentives are provided to ensure ACT compliance. </a:t>
            </a:r>
            <a:endParaRPr lang="en-US" sz="2400" dirty="0"/>
          </a:p>
          <a:p>
            <a:pPr>
              <a:spcAft>
                <a:spcPts val="600"/>
              </a:spcAft>
            </a:pPr>
            <a:r>
              <a:rPr lang="en-US" sz="2400" dirty="0" smtClean="0"/>
              <a:t>Malaria tests are collected daily and processed in a nearby University lab. </a:t>
            </a:r>
          </a:p>
          <a:p>
            <a:pPr>
              <a:spcAft>
                <a:spcPts val="600"/>
              </a:spcAft>
            </a:pPr>
            <a:r>
              <a:rPr lang="en-US" sz="2400" dirty="0" smtClean="0"/>
              <a:t>Daily administrative earnings, labor supply and productivity is recorded from plantation records.</a:t>
            </a:r>
            <a:endParaRPr lang="en-US" sz="2400" dirty="0"/>
          </a:p>
          <a:p>
            <a:pPr>
              <a:spcAft>
                <a:spcPts val="600"/>
              </a:spcAft>
            </a:pPr>
            <a:r>
              <a:rPr lang="en-US" sz="2400" dirty="0" smtClean="0"/>
              <a:t>Conducted </a:t>
            </a:r>
            <a:r>
              <a:rPr lang="en-US" sz="2400" dirty="0"/>
              <a:t>at peak of harvest season (Jan, Feb) 2011</a:t>
            </a:r>
          </a:p>
        </p:txBody>
      </p:sp>
    </p:spTree>
    <p:extLst>
      <p:ext uri="{BB962C8B-B14F-4D97-AF65-F5344CB8AC3E}">
        <p14:creationId xmlns:p14="http://schemas.microsoft.com/office/powerpoint/2010/main" val="2906095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idx="4294967295"/>
          </p:nvPr>
        </p:nvSpPr>
        <p:spPr>
          <a:xfrm>
            <a:off x="1981200" y="496860"/>
            <a:ext cx="7772400" cy="701731"/>
          </a:xfrm>
        </p:spPr>
        <p:txBody>
          <a:bodyPr vert="horz" wrap="square" lIns="0" tIns="45720" rIns="91440" bIns="45720" rtlCol="0" anchor="ctr">
            <a:spAutoFit/>
          </a:bodyPr>
          <a:lstStyle/>
          <a:p>
            <a:pPr algn="ctr"/>
            <a:r>
              <a:rPr lang="en-US" dirty="0"/>
              <a:t>Experimental design </a:t>
            </a:r>
          </a:p>
        </p:txBody>
      </p:sp>
      <p:sp>
        <p:nvSpPr>
          <p:cNvPr id="139266" name="Content Placeholder 2"/>
          <p:cNvSpPr>
            <a:spLocks noGrp="1"/>
          </p:cNvSpPr>
          <p:nvPr>
            <p:ph idx="4294967295"/>
          </p:nvPr>
        </p:nvSpPr>
        <p:spPr>
          <a:xfrm>
            <a:off x="1399032" y="1473201"/>
            <a:ext cx="9969694" cy="4530725"/>
          </a:xfrm>
        </p:spPr>
        <p:txBody>
          <a:bodyPr vert="horz" lIns="0" tIns="45720" rIns="91440" bIns="45720" rtlCol="0">
            <a:noAutofit/>
          </a:bodyPr>
          <a:lstStyle/>
          <a:p>
            <a:pPr>
              <a:spcAft>
                <a:spcPts val="600"/>
              </a:spcAft>
            </a:pPr>
            <a:endParaRPr lang="en-US" sz="2400" dirty="0" smtClean="0"/>
          </a:p>
          <a:p>
            <a:pPr>
              <a:spcAft>
                <a:spcPts val="600"/>
              </a:spcAft>
            </a:pPr>
            <a:r>
              <a:rPr lang="en-US" sz="2400" dirty="0" smtClean="0"/>
              <a:t>The </a:t>
            </a:r>
            <a:r>
              <a:rPr lang="en-US" sz="2400" dirty="0"/>
              <a:t>temporal order of worker </a:t>
            </a:r>
            <a:r>
              <a:rPr lang="en-US" sz="2400" dirty="0" smtClean="0"/>
              <a:t>testing </a:t>
            </a:r>
            <a:r>
              <a:rPr lang="en-US" sz="2400" dirty="0"/>
              <a:t>is </a:t>
            </a:r>
            <a:r>
              <a:rPr lang="en-US" sz="2400" dirty="0" smtClean="0"/>
              <a:t>randomly assigned by the research group </a:t>
            </a:r>
            <a:r>
              <a:rPr lang="en-US" sz="2400" dirty="0"/>
              <a:t>inducing exogenous variation in worker health over study </a:t>
            </a:r>
            <a:r>
              <a:rPr lang="en-US" sz="2400" dirty="0" smtClean="0"/>
              <a:t>period.  All workers are tested and treated if positive during the study period.</a:t>
            </a:r>
            <a:endParaRPr lang="en-US" sz="2400" dirty="0"/>
          </a:p>
          <a:p>
            <a:pPr>
              <a:spcAft>
                <a:spcPts val="600"/>
              </a:spcAft>
            </a:pPr>
            <a:endParaRPr lang="en-US" sz="2400" dirty="0" smtClean="0"/>
          </a:p>
          <a:p>
            <a:pPr>
              <a:spcAft>
                <a:spcPts val="600"/>
              </a:spcAft>
            </a:pPr>
            <a:r>
              <a:rPr lang="en-US" sz="2400" dirty="0" smtClean="0"/>
              <a:t>Study </a:t>
            </a:r>
            <a:r>
              <a:rPr lang="en-US" sz="2400" dirty="0"/>
              <a:t>design is blocked by workgroup; </a:t>
            </a:r>
            <a:r>
              <a:rPr lang="en-US" sz="2400" dirty="0">
                <a:hlinkClick r:id="rId3" action="ppaction://hlinksldjump"/>
              </a:rPr>
              <a:t>work group strata are important</a:t>
            </a:r>
            <a:endParaRPr lang="en-US" sz="2400" dirty="0"/>
          </a:p>
          <a:p>
            <a:pPr>
              <a:spcAft>
                <a:spcPts val="600"/>
              </a:spcAft>
            </a:pPr>
            <a:endParaRPr lang="en-US" sz="2400" dirty="0" smtClean="0"/>
          </a:p>
          <a:p>
            <a:pPr>
              <a:spcAft>
                <a:spcPts val="600"/>
              </a:spcAft>
            </a:pPr>
            <a:r>
              <a:rPr lang="en-US" sz="2400" dirty="0" smtClean="0"/>
              <a:t>Randomization </a:t>
            </a:r>
            <a:r>
              <a:rPr lang="en-US" sz="2400" dirty="0">
                <a:solidFill>
                  <a:schemeClr val="bg2"/>
                </a:solidFill>
                <a:hlinkClick r:id="rId4" action="ppaction://hlinksldjump"/>
              </a:rPr>
              <a:t>across workers</a:t>
            </a:r>
            <a:r>
              <a:rPr lang="en-US" sz="2400" dirty="0">
                <a:solidFill>
                  <a:schemeClr val="bg2"/>
                </a:solidFill>
              </a:rPr>
              <a:t> </a:t>
            </a:r>
            <a:r>
              <a:rPr lang="en-US" sz="2400" dirty="0"/>
              <a:t>and </a:t>
            </a:r>
            <a:r>
              <a:rPr lang="en-US" sz="2400" dirty="0">
                <a:hlinkClick r:id="rId5" action="ppaction://hlinksldjump"/>
              </a:rPr>
              <a:t>over time</a:t>
            </a:r>
            <a:r>
              <a:rPr lang="en-US" sz="2400" dirty="0"/>
              <a:t> worked well in terms of balance, resulting in approximately even </a:t>
            </a:r>
            <a:r>
              <a:rPr lang="en-US" sz="2400" dirty="0">
                <a:hlinkClick r:id="rId6" action="ppaction://hlinksldjump"/>
              </a:rPr>
              <a:t>distribution of respondent</a:t>
            </a:r>
            <a:r>
              <a:rPr lang="en-US" sz="2400" dirty="0"/>
              <a:t> over </a:t>
            </a:r>
            <a:r>
              <a:rPr lang="en-US" sz="2400" dirty="0" smtClean="0"/>
              <a:t>time</a:t>
            </a:r>
            <a:endParaRPr lang="en-US" sz="2400" dirty="0"/>
          </a:p>
        </p:txBody>
      </p:sp>
    </p:spTree>
    <p:extLst>
      <p:ext uri="{BB962C8B-B14F-4D97-AF65-F5344CB8AC3E}">
        <p14:creationId xmlns:p14="http://schemas.microsoft.com/office/powerpoint/2010/main" val="11173115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127000"/>
            <a:ext cx="8939980" cy="1336956"/>
          </a:xfrm>
        </p:spPr>
        <p:txBody>
          <a:bodyPr/>
          <a:lstStyle/>
          <a:p>
            <a:pPr algn="ctr"/>
            <a:r>
              <a:rPr lang="en-US" sz="4200" dirty="0"/>
              <a:t>Measurement and diagnosis of malaria</a:t>
            </a:r>
          </a:p>
        </p:txBody>
      </p:sp>
      <p:sp>
        <p:nvSpPr>
          <p:cNvPr id="3" name="Content Placeholder 2"/>
          <p:cNvSpPr>
            <a:spLocks noGrp="1"/>
          </p:cNvSpPr>
          <p:nvPr>
            <p:ph idx="1"/>
          </p:nvPr>
        </p:nvSpPr>
        <p:spPr>
          <a:xfrm>
            <a:off x="2073274" y="1179980"/>
            <a:ext cx="8634349" cy="5757536"/>
          </a:xfrm>
        </p:spPr>
        <p:txBody>
          <a:bodyPr>
            <a:normAutofit/>
          </a:bodyPr>
          <a:lstStyle/>
          <a:p>
            <a:r>
              <a:rPr lang="en-US" sz="2400" dirty="0"/>
              <a:t>Diagnosis by microscopy from blood smear (WHO gold-standard)</a:t>
            </a:r>
          </a:p>
          <a:p>
            <a:r>
              <a:rPr lang="en-US" sz="2400" dirty="0"/>
              <a:t>This gives a measure of severity of infection,  diagnosis known 3 days after specimen collection</a:t>
            </a:r>
          </a:p>
          <a:p>
            <a:pPr lvl="1"/>
            <a:r>
              <a:rPr lang="en-US" sz="2200" dirty="0"/>
              <a:t>Metric is </a:t>
            </a:r>
            <a:r>
              <a:rPr lang="en-US" sz="2200" dirty="0">
                <a:solidFill>
                  <a:schemeClr val="accent1">
                    <a:lumMod val="50000"/>
                  </a:schemeClr>
                </a:solidFill>
              </a:rPr>
              <a:t>number of parasites </a:t>
            </a:r>
            <a:r>
              <a:rPr lang="en-US" sz="2200" dirty="0"/>
              <a:t>observed in randomly selected blood field, diagnostic cut-off is 3 parasites</a:t>
            </a:r>
          </a:p>
          <a:p>
            <a:endParaRPr lang="en-US" sz="2400" dirty="0">
              <a:hlinkClick r:id="" action="ppaction://noaction"/>
            </a:endParaRPr>
          </a:p>
          <a:p>
            <a:endParaRPr lang="en-US" sz="2400" dirty="0">
              <a:hlinkClick r:id="" action="ppaction://noaction"/>
            </a:endParaRPr>
          </a:p>
          <a:p>
            <a:endParaRPr lang="en-US" sz="2400" dirty="0">
              <a:hlinkClick r:id="" action="ppaction://noaction"/>
            </a:endParaRPr>
          </a:p>
          <a:p>
            <a:endParaRPr lang="en-US" sz="2400" dirty="0">
              <a:hlinkClick r:id="" action="ppaction://noaction"/>
            </a:endParaRPr>
          </a:p>
          <a:p>
            <a:endParaRPr lang="en-US" sz="2400" dirty="0">
              <a:hlinkClick r:id="" action="ppaction://noaction"/>
            </a:endParaRPr>
          </a:p>
          <a:p>
            <a:endParaRPr lang="en-US" sz="2400" dirty="0">
              <a:hlinkClick r:id="" action="ppaction://noaction"/>
            </a:endParaRPr>
          </a:p>
          <a:p>
            <a:endParaRPr lang="en-US" sz="2400" dirty="0">
              <a:hlinkClick r:id="" action="ppaction://noaction"/>
            </a:endParaRPr>
          </a:p>
          <a:p>
            <a:r>
              <a:rPr lang="en-US" sz="2400" dirty="0">
                <a:hlinkClick r:id="" action="ppaction://noaction"/>
              </a:rPr>
              <a:t>A digression on diagnosing malaria</a:t>
            </a:r>
            <a:endParaRPr lang="en-US" sz="2400" dirty="0"/>
          </a:p>
          <a:p>
            <a:pPr marL="0" indent="0">
              <a:buNone/>
            </a:pPr>
            <a:endParaRPr lang="en-US" sz="2400" dirty="0"/>
          </a:p>
        </p:txBody>
      </p:sp>
      <p:graphicFrame>
        <p:nvGraphicFramePr>
          <p:cNvPr id="5" name="Chart 4">
            <a:extLst>
              <a:ext uri="{FF2B5EF4-FFF2-40B4-BE49-F238E27FC236}">
                <a16:creationId xmlns:a16="http://schemas.microsoft.com/office/drawing/2014/main" id="{22A09702-F32C-4300-9514-438B32E05237}"/>
              </a:ext>
            </a:extLst>
          </p:cNvPr>
          <p:cNvGraphicFramePr>
            <a:graphicFrameLocks/>
          </p:cNvGraphicFramePr>
          <p:nvPr/>
        </p:nvGraphicFramePr>
        <p:xfrm>
          <a:off x="4275697" y="3115523"/>
          <a:ext cx="5136660" cy="320576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6744637" y="3588027"/>
            <a:ext cx="13973" cy="2693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05870" y="3588027"/>
            <a:ext cx="1755163" cy="338554"/>
          </a:xfrm>
          <a:prstGeom prst="rect">
            <a:avLst/>
          </a:prstGeom>
          <a:noFill/>
        </p:spPr>
        <p:txBody>
          <a:bodyPr wrap="square" rtlCol="0">
            <a:spAutoFit/>
          </a:bodyPr>
          <a:lstStyle/>
          <a:p>
            <a:r>
              <a:rPr lang="en-GB" sz="1600" b="1" dirty="0"/>
              <a:t>35.9% Malaria +</a:t>
            </a:r>
          </a:p>
        </p:txBody>
      </p:sp>
      <p:sp>
        <p:nvSpPr>
          <p:cNvPr id="10" name="TextBox 9"/>
          <p:cNvSpPr txBox="1"/>
          <p:nvPr/>
        </p:nvSpPr>
        <p:spPr>
          <a:xfrm>
            <a:off x="4860237" y="3588340"/>
            <a:ext cx="1755163" cy="338554"/>
          </a:xfrm>
          <a:prstGeom prst="rect">
            <a:avLst/>
          </a:prstGeom>
          <a:noFill/>
        </p:spPr>
        <p:txBody>
          <a:bodyPr wrap="square" rtlCol="0">
            <a:spAutoFit/>
          </a:bodyPr>
          <a:lstStyle/>
          <a:p>
            <a:r>
              <a:rPr lang="en-GB" sz="1600" b="1" dirty="0"/>
              <a:t>64.1% Malaria -</a:t>
            </a:r>
          </a:p>
        </p:txBody>
      </p:sp>
    </p:spTree>
    <p:extLst>
      <p:ext uri="{BB962C8B-B14F-4D97-AF65-F5344CB8AC3E}">
        <p14:creationId xmlns:p14="http://schemas.microsoft.com/office/powerpoint/2010/main" val="280646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81200" y="304801"/>
            <a:ext cx="8229600" cy="1139825"/>
          </a:xfrm>
        </p:spPr>
        <p:txBody>
          <a:bodyPr/>
          <a:lstStyle/>
          <a:p>
            <a:pPr algn="ctr"/>
            <a:r>
              <a:rPr lang="en-GB" dirty="0"/>
              <a:t>Motivation</a:t>
            </a:r>
          </a:p>
        </p:txBody>
      </p:sp>
      <p:sp>
        <p:nvSpPr>
          <p:cNvPr id="44035" name="Rectangle 3"/>
          <p:cNvSpPr>
            <a:spLocks noGrp="1" noChangeArrowheads="1"/>
          </p:cNvSpPr>
          <p:nvPr>
            <p:ph type="body" idx="1"/>
          </p:nvPr>
        </p:nvSpPr>
        <p:spPr>
          <a:xfrm>
            <a:off x="1752600" y="1435100"/>
            <a:ext cx="8915400" cy="5257800"/>
          </a:xfrm>
        </p:spPr>
        <p:txBody>
          <a:bodyPr/>
          <a:lstStyle/>
          <a:p>
            <a:r>
              <a:rPr lang="en-GB" sz="2400" dirty="0"/>
              <a:t>Agricultural productivity is considered key for growth and economic development in low income countries</a:t>
            </a:r>
          </a:p>
          <a:p>
            <a:r>
              <a:rPr lang="en-GB" sz="2400" dirty="0"/>
              <a:t>Health is seen as a critical component of human capital… but economic gains from health investment often difficult to measure</a:t>
            </a:r>
          </a:p>
          <a:p>
            <a:pPr lvl="1"/>
            <a:r>
              <a:rPr lang="en-GB" sz="2200" dirty="0"/>
              <a:t>Existing literature focuses often on benefits from investment in child health</a:t>
            </a:r>
          </a:p>
          <a:p>
            <a:pPr lvl="1"/>
            <a:r>
              <a:rPr lang="en-GB" sz="2200" dirty="0"/>
              <a:t>Does investment in </a:t>
            </a:r>
            <a:r>
              <a:rPr lang="en-GB" sz="2200" i="1" dirty="0"/>
              <a:t>adult</a:t>
            </a:r>
            <a:r>
              <a:rPr lang="en-GB" sz="2200" dirty="0"/>
              <a:t> health increase productivity and income, and by how much?</a:t>
            </a:r>
          </a:p>
          <a:p>
            <a:pPr lvl="1"/>
            <a:r>
              <a:rPr lang="en-GB" sz="2200" dirty="0"/>
              <a:t>Scarce </a:t>
            </a:r>
            <a:r>
              <a:rPr lang="en-GB" sz="2200" dirty="0">
                <a:hlinkClick r:id="rId3" action="ppaction://hlinksldjump"/>
              </a:rPr>
              <a:t>existing evidence</a:t>
            </a:r>
            <a:r>
              <a:rPr lang="en-GB" sz="2200" dirty="0"/>
              <a:t> suggests potentially substantial effects</a:t>
            </a:r>
          </a:p>
          <a:p>
            <a:r>
              <a:rPr lang="en-GB" sz="2400" dirty="0"/>
              <a:t>Focus on malaria </a:t>
            </a:r>
            <a:endParaRPr lang="en-GB" sz="2400" dirty="0">
              <a:hlinkClick r:id="rId4" action="ppaction://hlinksldjump"/>
            </a:endParaRPr>
          </a:p>
          <a:p>
            <a:pPr lvl="1"/>
            <a:r>
              <a:rPr lang="en-GB" sz="2200" dirty="0"/>
              <a:t>remains a </a:t>
            </a:r>
            <a:r>
              <a:rPr lang="en-GB" sz="2200" dirty="0">
                <a:hlinkClick r:id="rId4" action="ppaction://hlinksldjump"/>
              </a:rPr>
              <a:t>significant illness worldwide, especially in sub-Saharan Africa</a:t>
            </a:r>
            <a:endParaRPr lang="en-GB" sz="2200" dirty="0"/>
          </a:p>
          <a:p>
            <a:pPr lvl="1"/>
            <a:r>
              <a:rPr lang="en-GB" sz="2200" dirty="0">
                <a:hlinkClick r:id="rId5" action="ppaction://hlinksldjump"/>
              </a:rPr>
              <a:t>biological impacts</a:t>
            </a:r>
            <a:r>
              <a:rPr lang="en-GB" sz="2200" dirty="0"/>
              <a:t> can be severe</a:t>
            </a:r>
          </a:p>
          <a:p>
            <a:pPr lvl="1"/>
            <a:r>
              <a:rPr lang="en-GB" sz="2200" dirty="0">
                <a:hlinkClick r:id="rId6" action="ppaction://hlinksldjump"/>
              </a:rPr>
              <a:t>previous work </a:t>
            </a:r>
            <a:r>
              <a:rPr lang="en-GB" sz="2200" dirty="0"/>
              <a:t>estimates a non-trivial cost of malaria related to absenteeism from work: 1-5 days /episode</a:t>
            </a:r>
          </a:p>
          <a:p>
            <a:pPr lvl="1"/>
            <a:endParaRPr lang="en-GB" sz="2200" dirty="0">
              <a:latin typeface="Tahoma" pitchFamily="34" charset="0"/>
            </a:endParaRPr>
          </a:p>
          <a:p>
            <a:endParaRPr lang="en-GB" dirty="0">
              <a:latin typeface="Tahoma" pitchFamily="34" charset="0"/>
            </a:endParaRPr>
          </a:p>
        </p:txBody>
      </p:sp>
    </p:spTree>
    <p:extLst>
      <p:ext uri="{BB962C8B-B14F-4D97-AF65-F5344CB8AC3E}">
        <p14:creationId xmlns:p14="http://schemas.microsoft.com/office/powerpoint/2010/main" val="13035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idx="4294967295"/>
          </p:nvPr>
        </p:nvSpPr>
        <p:spPr>
          <a:xfrm>
            <a:off x="1855787" y="489635"/>
            <a:ext cx="8229600" cy="646331"/>
          </a:xfrm>
        </p:spPr>
        <p:txBody>
          <a:bodyPr vert="horz" lIns="0" tIns="45720" rIns="91440" bIns="45720" rtlCol="0" anchor="ctr">
            <a:spAutoFit/>
          </a:bodyPr>
          <a:lstStyle/>
          <a:p>
            <a:pPr algn="ctr"/>
            <a:r>
              <a:rPr lang="en-US" sz="4000" dirty="0"/>
              <a:t>Econometric strategy</a:t>
            </a:r>
          </a:p>
        </p:txBody>
      </p:sp>
      <p:sp>
        <p:nvSpPr>
          <p:cNvPr id="145410" name="Content Placeholder 2"/>
          <p:cNvSpPr>
            <a:spLocks noGrp="1"/>
          </p:cNvSpPr>
          <p:nvPr>
            <p:ph idx="4294967295"/>
          </p:nvPr>
        </p:nvSpPr>
        <p:spPr>
          <a:xfrm>
            <a:off x="1149283" y="1321496"/>
            <a:ext cx="9795235" cy="5536504"/>
          </a:xfrm>
        </p:spPr>
        <p:txBody>
          <a:bodyPr vert="horz" lIns="0" tIns="45720" rIns="91440" bIns="45720" rtlCol="0">
            <a:normAutofit fontScale="55000" lnSpcReduction="20000"/>
          </a:bodyPr>
          <a:lstStyle/>
          <a:p>
            <a:r>
              <a:rPr lang="en-US" sz="4400" dirty="0"/>
              <a:t>We estimate three effects: </a:t>
            </a:r>
          </a:p>
          <a:p>
            <a:pPr lvl="1"/>
            <a:endParaRPr lang="en-US" sz="1800" dirty="0"/>
          </a:p>
          <a:p>
            <a:pPr lvl="1"/>
            <a:r>
              <a:rPr lang="en-US" sz="4400" dirty="0"/>
              <a:t>Intent to treat effect (</a:t>
            </a:r>
            <a:r>
              <a:rPr lang="en-US" sz="4400" dirty="0">
                <a:hlinkClick r:id="rId3" action="ppaction://hlinksldjump"/>
              </a:rPr>
              <a:t>ITT</a:t>
            </a:r>
            <a:r>
              <a:rPr lang="en-US" sz="4400" dirty="0"/>
              <a:t>): Effect of access to testing and medical treatment </a:t>
            </a:r>
          </a:p>
          <a:p>
            <a:pPr lvl="2">
              <a:lnSpc>
                <a:spcPct val="100000"/>
              </a:lnSpc>
              <a:spcBef>
                <a:spcPts val="0"/>
              </a:spcBef>
            </a:pPr>
            <a:endParaRPr lang="en-US" sz="2100" dirty="0"/>
          </a:p>
          <a:p>
            <a:pPr lvl="1"/>
            <a:r>
              <a:rPr lang="en-US" sz="4400" dirty="0"/>
              <a:t>Treatment on the treated (</a:t>
            </a:r>
            <a:r>
              <a:rPr lang="en-US" sz="4400" dirty="0">
                <a:hlinkClick r:id="rId4" action="ppaction://hlinksldjump"/>
              </a:rPr>
              <a:t>TOT</a:t>
            </a:r>
            <a:r>
              <a:rPr lang="en-US" sz="4400" dirty="0"/>
              <a:t>): Effect of testing and medical treatment for the malaria positives</a:t>
            </a:r>
          </a:p>
          <a:p>
            <a:pPr lvl="1"/>
            <a:endParaRPr lang="en-US" sz="2100" dirty="0"/>
          </a:p>
          <a:p>
            <a:pPr lvl="1"/>
            <a:r>
              <a:rPr lang="en-US" sz="4400" dirty="0"/>
              <a:t>Treatment on the medically Untreated (</a:t>
            </a:r>
            <a:r>
              <a:rPr lang="en-US" sz="4400" dirty="0" err="1">
                <a:hlinkClick r:id="rId4" action="ppaction://hlinksldjump"/>
              </a:rPr>
              <a:t>TmUT</a:t>
            </a:r>
            <a:r>
              <a:rPr lang="en-US" sz="4400" dirty="0"/>
              <a:t>): Effect of testing for the malaria negatives </a:t>
            </a:r>
          </a:p>
          <a:p>
            <a:pPr marL="457200" lvl="1" indent="0">
              <a:buNone/>
            </a:pPr>
            <a:endParaRPr lang="en-US" sz="3400" baseline="-25000" dirty="0"/>
          </a:p>
          <a:p>
            <a:pPr marL="228600" lvl="1">
              <a:spcBef>
                <a:spcPts val="1000"/>
              </a:spcBef>
            </a:pPr>
            <a:r>
              <a:rPr lang="en-US" sz="4400" dirty="0"/>
              <a:t>We use two specifications for each of these three effects: </a:t>
            </a:r>
          </a:p>
          <a:p>
            <a:pPr marL="228600" lvl="1">
              <a:spcBef>
                <a:spcPts val="1000"/>
              </a:spcBef>
            </a:pPr>
            <a:endParaRPr lang="en-US" sz="1800" dirty="0"/>
          </a:p>
          <a:p>
            <a:pPr lvl="1"/>
            <a:r>
              <a:rPr lang="en-US" sz="4400" dirty="0"/>
              <a:t>Within worker estimation, using daily labor outcomes, including worker fixed effects</a:t>
            </a:r>
          </a:p>
          <a:p>
            <a:pPr lvl="2">
              <a:lnSpc>
                <a:spcPct val="100000"/>
              </a:lnSpc>
              <a:spcBef>
                <a:spcPts val="0"/>
              </a:spcBef>
            </a:pPr>
            <a:endParaRPr lang="en-US" sz="1800" dirty="0"/>
          </a:p>
          <a:p>
            <a:pPr lvl="1"/>
            <a:r>
              <a:rPr lang="en-US" sz="4400" dirty="0"/>
              <a:t>Between worker estimation, using weekly labor outcomes, including group by week fixed effects – this is the preferred estimator as it fully exploits the experimental design</a:t>
            </a:r>
          </a:p>
          <a:p>
            <a:pPr marL="457200" lvl="1" indent="0">
              <a:buNone/>
            </a:pPr>
            <a:endParaRPr lang="en-US" baseline="-25000" dirty="0"/>
          </a:p>
        </p:txBody>
      </p:sp>
    </p:spTree>
    <p:extLst>
      <p:ext uri="{BB962C8B-B14F-4D97-AF65-F5344CB8AC3E}">
        <p14:creationId xmlns:p14="http://schemas.microsoft.com/office/powerpoint/2010/main" val="15853688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structure</a:t>
            </a:r>
            <a:endParaRPr lang="en-GB" dirty="0"/>
          </a:p>
        </p:txBody>
      </p:sp>
      <p:sp>
        <p:nvSpPr>
          <p:cNvPr id="6" name="TextBox 5"/>
          <p:cNvSpPr txBox="1"/>
          <p:nvPr/>
        </p:nvSpPr>
        <p:spPr>
          <a:xfrm>
            <a:off x="1289304" y="1880149"/>
            <a:ext cx="9738360" cy="461665"/>
          </a:xfrm>
          <a:prstGeom prst="rect">
            <a:avLst/>
          </a:prstGeom>
          <a:noFill/>
        </p:spPr>
        <p:txBody>
          <a:bodyPr wrap="square" rtlCol="0">
            <a:spAutoFit/>
          </a:bodyPr>
          <a:lstStyle/>
          <a:p>
            <a:r>
              <a:rPr lang="en-GB" sz="2400" dirty="0"/>
              <a:t>Stylised visualisation of staggered randomisation of the program treatment</a:t>
            </a:r>
          </a:p>
        </p:txBody>
      </p:sp>
      <p:pic>
        <p:nvPicPr>
          <p:cNvPr id="11" name="Picture 10"/>
          <p:cNvPicPr>
            <a:picLocks noChangeAspect="1"/>
          </p:cNvPicPr>
          <p:nvPr/>
        </p:nvPicPr>
        <p:blipFill>
          <a:blip r:embed="rId2"/>
          <a:stretch>
            <a:fillRect/>
          </a:stretch>
        </p:blipFill>
        <p:spPr>
          <a:xfrm>
            <a:off x="1864456" y="3066094"/>
            <a:ext cx="8221121" cy="2575754"/>
          </a:xfrm>
          <a:prstGeom prst="rect">
            <a:avLst/>
          </a:prstGeom>
        </p:spPr>
      </p:pic>
    </p:spTree>
    <p:extLst>
      <p:ext uri="{BB962C8B-B14F-4D97-AF65-F5344CB8AC3E}">
        <p14:creationId xmlns:p14="http://schemas.microsoft.com/office/powerpoint/2010/main" val="1397183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4595118-1F0D-476B-B56C-C0B008FC2934}"/>
              </a:ext>
            </a:extLst>
          </p:cNvPr>
          <p:cNvGraphicFramePr>
            <a:graphicFrameLocks/>
          </p:cNvGraphicFramePr>
          <p:nvPr/>
        </p:nvGraphicFramePr>
        <p:xfrm>
          <a:off x="1724608" y="690065"/>
          <a:ext cx="8741664" cy="5477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0046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structure</a:t>
            </a:r>
            <a:endParaRPr lang="en-GB" dirty="0"/>
          </a:p>
        </p:txBody>
      </p:sp>
      <p:pic>
        <p:nvPicPr>
          <p:cNvPr id="10" name="Picture 9"/>
          <p:cNvPicPr>
            <a:picLocks noChangeAspect="1"/>
          </p:cNvPicPr>
          <p:nvPr/>
        </p:nvPicPr>
        <p:blipFill>
          <a:blip r:embed="rId2"/>
          <a:stretch>
            <a:fillRect/>
          </a:stretch>
        </p:blipFill>
        <p:spPr>
          <a:xfrm>
            <a:off x="1864457" y="3084382"/>
            <a:ext cx="8221121" cy="2575754"/>
          </a:xfrm>
          <a:prstGeom prst="rect">
            <a:avLst/>
          </a:prstGeom>
        </p:spPr>
      </p:pic>
      <p:sp>
        <p:nvSpPr>
          <p:cNvPr id="5" name="TextBox 4"/>
          <p:cNvSpPr txBox="1"/>
          <p:nvPr/>
        </p:nvSpPr>
        <p:spPr>
          <a:xfrm>
            <a:off x="1289304" y="1880149"/>
            <a:ext cx="9738360" cy="461665"/>
          </a:xfrm>
          <a:prstGeom prst="rect">
            <a:avLst/>
          </a:prstGeom>
          <a:noFill/>
        </p:spPr>
        <p:txBody>
          <a:bodyPr wrap="square" rtlCol="0">
            <a:spAutoFit/>
          </a:bodyPr>
          <a:lstStyle/>
          <a:p>
            <a:r>
              <a:rPr lang="en-GB" sz="2400" dirty="0"/>
              <a:t>Stylised visualisation of staggered randomisation of the program treatment</a:t>
            </a:r>
          </a:p>
        </p:txBody>
      </p:sp>
    </p:spTree>
    <p:extLst>
      <p:ext uri="{BB962C8B-B14F-4D97-AF65-F5344CB8AC3E}">
        <p14:creationId xmlns:p14="http://schemas.microsoft.com/office/powerpoint/2010/main" val="516611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79E152-3D18-4E46-B6BF-886D605912FE}"/>
              </a:ext>
            </a:extLst>
          </p:cNvPr>
          <p:cNvSpPr txBox="1"/>
          <p:nvPr/>
        </p:nvSpPr>
        <p:spPr>
          <a:xfrm>
            <a:off x="3030367" y="3977779"/>
            <a:ext cx="1004738" cy="261610"/>
          </a:xfrm>
          <a:prstGeom prst="rect">
            <a:avLst/>
          </a:prstGeom>
          <a:noFill/>
        </p:spPr>
        <p:txBody>
          <a:bodyPr wrap="square" rtlCol="0">
            <a:spAutoFit/>
          </a:bodyPr>
          <a:lstStyle/>
          <a:p>
            <a:r>
              <a:rPr lang="en-US" sz="1100" dirty="0"/>
              <a:t>Control for T1</a:t>
            </a:r>
          </a:p>
        </p:txBody>
      </p:sp>
      <p:sp>
        <p:nvSpPr>
          <p:cNvPr id="10" name="TextBox 9">
            <a:extLst>
              <a:ext uri="{FF2B5EF4-FFF2-40B4-BE49-F238E27FC236}">
                <a16:creationId xmlns:a16="http://schemas.microsoft.com/office/drawing/2014/main" id="{69834653-2ED9-4D5E-88E2-FDE62731CB83}"/>
              </a:ext>
            </a:extLst>
          </p:cNvPr>
          <p:cNvSpPr txBox="1"/>
          <p:nvPr/>
        </p:nvSpPr>
        <p:spPr>
          <a:xfrm>
            <a:off x="4473273" y="3054990"/>
            <a:ext cx="1004738" cy="261610"/>
          </a:xfrm>
          <a:prstGeom prst="rect">
            <a:avLst/>
          </a:prstGeom>
          <a:noFill/>
        </p:spPr>
        <p:txBody>
          <a:bodyPr wrap="square" rtlCol="0">
            <a:spAutoFit/>
          </a:bodyPr>
          <a:lstStyle/>
          <a:p>
            <a:r>
              <a:rPr lang="en-US" sz="1100" dirty="0"/>
              <a:t>Control for T2</a:t>
            </a:r>
          </a:p>
        </p:txBody>
      </p:sp>
      <p:sp>
        <p:nvSpPr>
          <p:cNvPr id="12" name="TextBox 11">
            <a:extLst>
              <a:ext uri="{FF2B5EF4-FFF2-40B4-BE49-F238E27FC236}">
                <a16:creationId xmlns:a16="http://schemas.microsoft.com/office/drawing/2014/main" id="{22F7A9F3-FD88-4450-A15D-F79A93B98066}"/>
              </a:ext>
            </a:extLst>
          </p:cNvPr>
          <p:cNvSpPr txBox="1"/>
          <p:nvPr/>
        </p:nvSpPr>
        <p:spPr>
          <a:xfrm>
            <a:off x="5798734" y="2249647"/>
            <a:ext cx="1004738" cy="261610"/>
          </a:xfrm>
          <a:prstGeom prst="rect">
            <a:avLst/>
          </a:prstGeom>
          <a:noFill/>
        </p:spPr>
        <p:txBody>
          <a:bodyPr wrap="square" rtlCol="0">
            <a:spAutoFit/>
          </a:bodyPr>
          <a:lstStyle/>
          <a:p>
            <a:r>
              <a:rPr lang="en-US" sz="1100" dirty="0"/>
              <a:t>Control for T3</a:t>
            </a:r>
          </a:p>
        </p:txBody>
      </p:sp>
      <p:sp>
        <p:nvSpPr>
          <p:cNvPr id="14" name="TextBox 13">
            <a:extLst>
              <a:ext uri="{FF2B5EF4-FFF2-40B4-BE49-F238E27FC236}">
                <a16:creationId xmlns:a16="http://schemas.microsoft.com/office/drawing/2014/main" id="{439FFFB6-91A1-4E84-9B47-ED9A48D350D7}"/>
              </a:ext>
            </a:extLst>
          </p:cNvPr>
          <p:cNvSpPr txBox="1"/>
          <p:nvPr/>
        </p:nvSpPr>
        <p:spPr>
          <a:xfrm>
            <a:off x="7099027" y="1654029"/>
            <a:ext cx="1004738" cy="261610"/>
          </a:xfrm>
          <a:prstGeom prst="rect">
            <a:avLst/>
          </a:prstGeom>
          <a:noFill/>
        </p:spPr>
        <p:txBody>
          <a:bodyPr wrap="square" rtlCol="0">
            <a:spAutoFit/>
          </a:bodyPr>
          <a:lstStyle/>
          <a:p>
            <a:r>
              <a:rPr lang="en-US" sz="1100" dirty="0"/>
              <a:t>Control for T4</a:t>
            </a:r>
          </a:p>
        </p:txBody>
      </p:sp>
      <p:sp>
        <p:nvSpPr>
          <p:cNvPr id="16" name="TextBox 15">
            <a:extLst>
              <a:ext uri="{FF2B5EF4-FFF2-40B4-BE49-F238E27FC236}">
                <a16:creationId xmlns:a16="http://schemas.microsoft.com/office/drawing/2014/main" id="{88AB0C7E-0871-49A2-A997-E7704107316A}"/>
              </a:ext>
            </a:extLst>
          </p:cNvPr>
          <p:cNvSpPr txBox="1"/>
          <p:nvPr/>
        </p:nvSpPr>
        <p:spPr>
          <a:xfrm>
            <a:off x="8483211" y="1326858"/>
            <a:ext cx="1004738" cy="261610"/>
          </a:xfrm>
          <a:prstGeom prst="rect">
            <a:avLst/>
          </a:prstGeom>
          <a:noFill/>
        </p:spPr>
        <p:txBody>
          <a:bodyPr wrap="square" rtlCol="0">
            <a:spAutoFit/>
          </a:bodyPr>
          <a:lstStyle/>
          <a:p>
            <a:r>
              <a:rPr lang="en-US" sz="1100" dirty="0"/>
              <a:t>Control for T5</a:t>
            </a:r>
          </a:p>
        </p:txBody>
      </p:sp>
      <p:cxnSp>
        <p:nvCxnSpPr>
          <p:cNvPr id="17" name="Straight Arrow Connector 16">
            <a:extLst>
              <a:ext uri="{FF2B5EF4-FFF2-40B4-BE49-F238E27FC236}">
                <a16:creationId xmlns:a16="http://schemas.microsoft.com/office/drawing/2014/main" id="{807E6DF1-4A6F-4300-979A-A4B29C483890}"/>
              </a:ext>
            </a:extLst>
          </p:cNvPr>
          <p:cNvCxnSpPr>
            <a:cxnSpLocks/>
          </p:cNvCxnSpPr>
          <p:nvPr/>
        </p:nvCxnSpPr>
        <p:spPr>
          <a:xfrm flipV="1">
            <a:off x="3355596" y="4239389"/>
            <a:ext cx="679509" cy="735283"/>
          </a:xfrm>
          <a:prstGeom prst="straightConnector1">
            <a:avLst/>
          </a:prstGeom>
          <a:ln>
            <a:solidFill>
              <a:srgbClr val="FF0000"/>
            </a:solidFill>
            <a:headEnd type="triangle"/>
            <a:tailEnd type="non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07E6DF1-4A6F-4300-979A-A4B29C483890}"/>
              </a:ext>
            </a:extLst>
          </p:cNvPr>
          <p:cNvCxnSpPr>
            <a:cxnSpLocks/>
          </p:cNvCxnSpPr>
          <p:nvPr/>
        </p:nvCxnSpPr>
        <p:spPr>
          <a:xfrm flipV="1">
            <a:off x="4664279" y="3369883"/>
            <a:ext cx="638037" cy="738701"/>
          </a:xfrm>
          <a:prstGeom prst="straightConnector1">
            <a:avLst/>
          </a:prstGeom>
          <a:ln>
            <a:solidFill>
              <a:srgbClr val="FF0000"/>
            </a:solidFill>
            <a:headEnd type="triangle"/>
            <a:tailEnd type="non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07E6DF1-4A6F-4300-979A-A4B29C483890}"/>
              </a:ext>
            </a:extLst>
          </p:cNvPr>
          <p:cNvCxnSpPr>
            <a:cxnSpLocks/>
          </p:cNvCxnSpPr>
          <p:nvPr/>
        </p:nvCxnSpPr>
        <p:spPr>
          <a:xfrm flipV="1">
            <a:off x="6006517" y="2551257"/>
            <a:ext cx="707474" cy="703671"/>
          </a:xfrm>
          <a:prstGeom prst="straightConnector1">
            <a:avLst/>
          </a:prstGeom>
          <a:ln>
            <a:solidFill>
              <a:srgbClr val="FF0000"/>
            </a:solidFill>
            <a:headEnd type="triangle"/>
            <a:tailEnd type="non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07E6DF1-4A6F-4300-979A-A4B29C483890}"/>
              </a:ext>
            </a:extLst>
          </p:cNvPr>
          <p:cNvCxnSpPr>
            <a:cxnSpLocks/>
          </p:cNvCxnSpPr>
          <p:nvPr/>
        </p:nvCxnSpPr>
        <p:spPr>
          <a:xfrm flipV="1">
            <a:off x="7331978" y="1915639"/>
            <a:ext cx="658941" cy="595618"/>
          </a:xfrm>
          <a:prstGeom prst="straightConnector1">
            <a:avLst/>
          </a:prstGeom>
          <a:ln>
            <a:solidFill>
              <a:srgbClr val="FF0000"/>
            </a:solidFill>
            <a:headEnd type="triangle"/>
            <a:tailEnd type="non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807E6DF1-4A6F-4300-979A-A4B29C483890}"/>
              </a:ext>
            </a:extLst>
          </p:cNvPr>
          <p:cNvCxnSpPr>
            <a:cxnSpLocks/>
          </p:cNvCxnSpPr>
          <p:nvPr/>
        </p:nvCxnSpPr>
        <p:spPr>
          <a:xfrm flipV="1">
            <a:off x="8690994" y="1586523"/>
            <a:ext cx="651006" cy="329116"/>
          </a:xfrm>
          <a:prstGeom prst="straightConnector1">
            <a:avLst/>
          </a:prstGeom>
          <a:ln>
            <a:solidFill>
              <a:srgbClr val="FF0000"/>
            </a:solidFill>
            <a:headEnd type="triangle"/>
            <a:tailEnd type="none"/>
          </a:ln>
        </p:spPr>
        <p:style>
          <a:lnRef idx="1">
            <a:schemeClr val="dk1"/>
          </a:lnRef>
          <a:fillRef idx="0">
            <a:schemeClr val="dk1"/>
          </a:fillRef>
          <a:effectRef idx="0">
            <a:schemeClr val="dk1"/>
          </a:effectRef>
          <a:fontRef idx="minor">
            <a:schemeClr val="tx1"/>
          </a:fontRef>
        </p:style>
      </p:cxnSp>
      <p:graphicFrame>
        <p:nvGraphicFramePr>
          <p:cNvPr id="28" name="Chart 27">
            <a:extLst>
              <a:ext uri="{FF2B5EF4-FFF2-40B4-BE49-F238E27FC236}">
                <a16:creationId xmlns:a16="http://schemas.microsoft.com/office/drawing/2014/main" id="{67651163-A6C2-4A1A-9DB3-4E7394E71B1D}"/>
              </a:ext>
            </a:extLst>
          </p:cNvPr>
          <p:cNvGraphicFramePr>
            <a:graphicFrameLocks/>
          </p:cNvGraphicFramePr>
          <p:nvPr>
            <p:extLst>
              <p:ext uri="{D42A27DB-BD31-4B8C-83A1-F6EECF244321}">
                <p14:modId xmlns:p14="http://schemas.microsoft.com/office/powerpoint/2010/main" val="2003022074"/>
              </p:ext>
            </p:extLst>
          </p:nvPr>
        </p:nvGraphicFramePr>
        <p:xfrm>
          <a:off x="1724608" y="690065"/>
          <a:ext cx="8741664" cy="5477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481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Data </a:t>
            </a:r>
            <a:r>
              <a:rPr lang="en-US" sz="3600" dirty="0" smtClean="0"/>
              <a:t>structure integrating labor outcome measurement</a:t>
            </a:r>
            <a:endParaRPr lang="en-GB" sz="3600" dirty="0"/>
          </a:p>
        </p:txBody>
      </p:sp>
      <p:pic>
        <p:nvPicPr>
          <p:cNvPr id="9" name="Picture 8"/>
          <p:cNvPicPr>
            <a:picLocks noChangeAspect="1"/>
          </p:cNvPicPr>
          <p:nvPr/>
        </p:nvPicPr>
        <p:blipFill>
          <a:blip r:embed="rId2"/>
          <a:stretch>
            <a:fillRect/>
          </a:stretch>
        </p:blipFill>
        <p:spPr>
          <a:xfrm>
            <a:off x="1993808" y="1917341"/>
            <a:ext cx="6885818" cy="2263810"/>
          </a:xfrm>
          <a:prstGeom prst="rect">
            <a:avLst/>
          </a:prstGeom>
        </p:spPr>
      </p:pic>
      <p:pic>
        <p:nvPicPr>
          <p:cNvPr id="11" name="Picture 10"/>
          <p:cNvPicPr>
            <a:picLocks noChangeAspect="1"/>
          </p:cNvPicPr>
          <p:nvPr/>
        </p:nvPicPr>
        <p:blipFill>
          <a:blip r:embed="rId3"/>
          <a:stretch>
            <a:fillRect/>
          </a:stretch>
        </p:blipFill>
        <p:spPr>
          <a:xfrm>
            <a:off x="1993808" y="4407804"/>
            <a:ext cx="6885818" cy="2263810"/>
          </a:xfrm>
          <a:prstGeom prst="rect">
            <a:avLst/>
          </a:prstGeom>
        </p:spPr>
      </p:pic>
      <p:sp>
        <p:nvSpPr>
          <p:cNvPr id="12" name="TextBox 11"/>
          <p:cNvSpPr txBox="1"/>
          <p:nvPr/>
        </p:nvSpPr>
        <p:spPr>
          <a:xfrm>
            <a:off x="1920240" y="1472184"/>
            <a:ext cx="6647688" cy="369332"/>
          </a:xfrm>
          <a:prstGeom prst="rect">
            <a:avLst/>
          </a:prstGeom>
          <a:noFill/>
        </p:spPr>
        <p:txBody>
          <a:bodyPr wrap="square" rtlCol="0">
            <a:spAutoFit/>
          </a:bodyPr>
          <a:lstStyle/>
          <a:p>
            <a:r>
              <a:rPr lang="en-GB" dirty="0"/>
              <a:t>Example for a worker treated in week 3</a:t>
            </a:r>
          </a:p>
        </p:txBody>
      </p:sp>
    </p:spTree>
    <p:extLst>
      <p:ext uri="{BB962C8B-B14F-4D97-AF65-F5344CB8AC3E}">
        <p14:creationId xmlns:p14="http://schemas.microsoft.com/office/powerpoint/2010/main" val="17469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F2534956-598F-4DD4-AB1D-01CF8FEAC690}"/>
              </a:ext>
            </a:extLst>
          </p:cNvPr>
          <p:cNvGraphicFramePr>
            <a:graphicFrameLocks/>
          </p:cNvGraphicFramePr>
          <p:nvPr/>
        </p:nvGraphicFramePr>
        <p:xfrm>
          <a:off x="1715837" y="958819"/>
          <a:ext cx="8741664" cy="54772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C9D5867E-A673-4889-8723-92DA60F5EF55}"/>
              </a:ext>
            </a:extLst>
          </p:cNvPr>
          <p:cNvSpPr>
            <a:spLocks noGrp="1"/>
          </p:cNvSpPr>
          <p:nvPr>
            <p:ph type="title"/>
          </p:nvPr>
        </p:nvSpPr>
        <p:spPr>
          <a:xfrm>
            <a:off x="838200" y="-137850"/>
            <a:ext cx="10515600" cy="1325563"/>
          </a:xfrm>
        </p:spPr>
        <p:txBody>
          <a:bodyPr/>
          <a:lstStyle/>
          <a:p>
            <a:pPr algn="ctr"/>
            <a:r>
              <a:rPr lang="en-US" dirty="0"/>
              <a:t>Data structure (Between Estimator, 1 Week)</a:t>
            </a:r>
            <a:endParaRPr lang="en-GB" dirty="0"/>
          </a:p>
        </p:txBody>
      </p:sp>
      <p:sp>
        <p:nvSpPr>
          <p:cNvPr id="4" name="TextBox 3">
            <a:extLst>
              <a:ext uri="{FF2B5EF4-FFF2-40B4-BE49-F238E27FC236}">
                <a16:creationId xmlns:a16="http://schemas.microsoft.com/office/drawing/2014/main" id="{12CF18E8-FFC3-4484-A06B-CBC2404BC44F}"/>
              </a:ext>
            </a:extLst>
          </p:cNvPr>
          <p:cNvSpPr txBox="1"/>
          <p:nvPr/>
        </p:nvSpPr>
        <p:spPr>
          <a:xfrm>
            <a:off x="2544946" y="3484300"/>
            <a:ext cx="1875453" cy="276999"/>
          </a:xfrm>
          <a:prstGeom prst="rect">
            <a:avLst/>
          </a:prstGeom>
          <a:noFill/>
        </p:spPr>
        <p:txBody>
          <a:bodyPr wrap="square" rtlCol="0">
            <a:spAutoFit/>
          </a:bodyPr>
          <a:lstStyle/>
          <a:p>
            <a:r>
              <a:rPr lang="en-US" sz="1200" dirty="0">
                <a:solidFill>
                  <a:srgbClr val="0070C0"/>
                </a:solidFill>
              </a:rPr>
              <a:t>Workers treated in week 3 </a:t>
            </a:r>
          </a:p>
        </p:txBody>
      </p:sp>
      <p:sp>
        <p:nvSpPr>
          <p:cNvPr id="6" name="Rectangle 5">
            <a:extLst>
              <a:ext uri="{FF2B5EF4-FFF2-40B4-BE49-F238E27FC236}">
                <a16:creationId xmlns:a16="http://schemas.microsoft.com/office/drawing/2014/main" id="{B21D5868-962D-43B2-8A7A-1A3B74A0E64F}"/>
              </a:ext>
            </a:extLst>
          </p:cNvPr>
          <p:cNvSpPr/>
          <p:nvPr/>
        </p:nvSpPr>
        <p:spPr>
          <a:xfrm>
            <a:off x="5341416" y="3153652"/>
            <a:ext cx="673491" cy="86716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0BB8C4E-5FAE-4237-A1B6-4EA7D6D2CD84}"/>
              </a:ext>
            </a:extLst>
          </p:cNvPr>
          <p:cNvCxnSpPr>
            <a:cxnSpLocks/>
            <a:endCxn id="6" idx="1"/>
          </p:cNvCxnSpPr>
          <p:nvPr/>
        </p:nvCxnSpPr>
        <p:spPr>
          <a:xfrm flipV="1">
            <a:off x="4420399" y="3587237"/>
            <a:ext cx="921017" cy="11460"/>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716FE2A-C9D2-4677-B89B-29B5B35E2412}"/>
              </a:ext>
            </a:extLst>
          </p:cNvPr>
          <p:cNvSpPr txBox="1"/>
          <p:nvPr/>
        </p:nvSpPr>
        <p:spPr>
          <a:xfrm>
            <a:off x="2308333" y="1436279"/>
            <a:ext cx="4224131" cy="276999"/>
          </a:xfrm>
          <a:prstGeom prst="rect">
            <a:avLst/>
          </a:prstGeom>
          <a:noFill/>
          <a:ln>
            <a:solidFill>
              <a:srgbClr val="0070C0"/>
            </a:solidFill>
          </a:ln>
        </p:spPr>
        <p:txBody>
          <a:bodyPr wrap="square" rtlCol="0">
            <a:spAutoFit/>
          </a:bodyPr>
          <a:lstStyle/>
          <a:p>
            <a:r>
              <a:rPr lang="en-US" sz="1200" dirty="0">
                <a:solidFill>
                  <a:srgbClr val="0070C0"/>
                </a:solidFill>
              </a:rPr>
              <a:t>we compare the </a:t>
            </a:r>
            <a:r>
              <a:rPr lang="en-US" sz="1200" b="1" dirty="0">
                <a:solidFill>
                  <a:srgbClr val="0070C0"/>
                </a:solidFill>
              </a:rPr>
              <a:t>week 4 </a:t>
            </a:r>
            <a:r>
              <a:rPr lang="en-US" sz="1200" dirty="0">
                <a:solidFill>
                  <a:srgbClr val="0070C0"/>
                </a:solidFill>
              </a:rPr>
              <a:t>y, ls, and w of workers treated in week 3</a:t>
            </a:r>
          </a:p>
        </p:txBody>
      </p:sp>
      <p:cxnSp>
        <p:nvCxnSpPr>
          <p:cNvPr id="9" name="Straight Arrow Connector 8">
            <a:extLst>
              <a:ext uri="{FF2B5EF4-FFF2-40B4-BE49-F238E27FC236}">
                <a16:creationId xmlns:a16="http://schemas.microsoft.com/office/drawing/2014/main" id="{A035B653-FAF5-4851-B37B-19BD442B6F05}"/>
              </a:ext>
            </a:extLst>
          </p:cNvPr>
          <p:cNvCxnSpPr>
            <a:cxnSpLocks/>
          </p:cNvCxnSpPr>
          <p:nvPr/>
        </p:nvCxnSpPr>
        <p:spPr>
          <a:xfrm>
            <a:off x="4420398" y="1742083"/>
            <a:ext cx="2257238" cy="1628956"/>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B903828-0997-47C0-920D-10A5F61FA4D7}"/>
              </a:ext>
            </a:extLst>
          </p:cNvPr>
          <p:cNvSpPr/>
          <p:nvPr/>
        </p:nvSpPr>
        <p:spPr>
          <a:xfrm>
            <a:off x="6658974" y="3143018"/>
            <a:ext cx="671119" cy="84424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00AF207-22BF-4E39-B54B-AFEA306274B9}"/>
              </a:ext>
            </a:extLst>
          </p:cNvPr>
          <p:cNvCxnSpPr>
            <a:cxnSpLocks/>
          </p:cNvCxnSpPr>
          <p:nvPr/>
        </p:nvCxnSpPr>
        <p:spPr>
          <a:xfrm flipV="1">
            <a:off x="6102006" y="3565141"/>
            <a:ext cx="575630" cy="3120"/>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006BE4D-4DBB-4D1C-A3CF-BAF95374F904}"/>
              </a:ext>
            </a:extLst>
          </p:cNvPr>
          <p:cNvSpPr txBox="1"/>
          <p:nvPr/>
        </p:nvSpPr>
        <p:spPr>
          <a:xfrm>
            <a:off x="6532464" y="1436845"/>
            <a:ext cx="5506278" cy="276999"/>
          </a:xfrm>
          <a:prstGeom prst="rect">
            <a:avLst/>
          </a:prstGeom>
          <a:noFill/>
          <a:ln>
            <a:solidFill>
              <a:srgbClr val="FF0000"/>
            </a:solidFill>
          </a:ln>
        </p:spPr>
        <p:txBody>
          <a:bodyPr wrap="square" rtlCol="0">
            <a:spAutoFit/>
          </a:bodyPr>
          <a:lstStyle/>
          <a:p>
            <a:r>
              <a:rPr lang="en-US" sz="1200" dirty="0">
                <a:solidFill>
                  <a:srgbClr val="FF0000"/>
                </a:solidFill>
              </a:rPr>
              <a:t>with the </a:t>
            </a:r>
            <a:r>
              <a:rPr lang="en-US" sz="1200" b="1" dirty="0">
                <a:solidFill>
                  <a:srgbClr val="FF0000"/>
                </a:solidFill>
              </a:rPr>
              <a:t>week 4 </a:t>
            </a:r>
            <a:r>
              <a:rPr lang="en-US" sz="1200" dirty="0">
                <a:solidFill>
                  <a:srgbClr val="FF0000"/>
                </a:solidFill>
              </a:rPr>
              <a:t>y, ls, and w of workers treated in week 5 (not yet treated in week 4)</a:t>
            </a:r>
          </a:p>
        </p:txBody>
      </p:sp>
      <p:cxnSp>
        <p:nvCxnSpPr>
          <p:cNvPr id="13" name="Straight Arrow Connector 12">
            <a:extLst>
              <a:ext uri="{FF2B5EF4-FFF2-40B4-BE49-F238E27FC236}">
                <a16:creationId xmlns:a16="http://schemas.microsoft.com/office/drawing/2014/main" id="{E6003D20-18CB-4980-8671-693B42B31965}"/>
              </a:ext>
            </a:extLst>
          </p:cNvPr>
          <p:cNvCxnSpPr>
            <a:cxnSpLocks/>
          </p:cNvCxnSpPr>
          <p:nvPr/>
        </p:nvCxnSpPr>
        <p:spPr>
          <a:xfrm flipH="1">
            <a:off x="7004808" y="1761932"/>
            <a:ext cx="567625" cy="621060"/>
          </a:xfrm>
          <a:prstGeom prst="straightConnector1">
            <a:avLst/>
          </a:prstGeom>
          <a:ln w="19050">
            <a:solidFill>
              <a:srgbClr val="FF0000"/>
            </a:solidFill>
            <a:prstDash val="sysDot"/>
            <a:tailEnd type="non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9D177A82-C61F-4780-AAA3-5481BB2E6DE7}"/>
              </a:ext>
            </a:extLst>
          </p:cNvPr>
          <p:cNvSpPr/>
          <p:nvPr/>
        </p:nvSpPr>
        <p:spPr>
          <a:xfrm>
            <a:off x="6659916" y="2382992"/>
            <a:ext cx="671119" cy="720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881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F2534956-598F-4DD4-AB1D-01CF8FEAC690}"/>
              </a:ext>
            </a:extLst>
          </p:cNvPr>
          <p:cNvGraphicFramePr>
            <a:graphicFrameLocks/>
          </p:cNvGraphicFramePr>
          <p:nvPr/>
        </p:nvGraphicFramePr>
        <p:xfrm>
          <a:off x="1725168" y="958819"/>
          <a:ext cx="8741664" cy="54772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C9D5867E-A673-4889-8723-92DA60F5EF55}"/>
              </a:ext>
            </a:extLst>
          </p:cNvPr>
          <p:cNvSpPr>
            <a:spLocks noGrp="1"/>
          </p:cNvSpPr>
          <p:nvPr>
            <p:ph type="title"/>
          </p:nvPr>
        </p:nvSpPr>
        <p:spPr>
          <a:xfrm>
            <a:off x="838200" y="-137850"/>
            <a:ext cx="10515600" cy="1325563"/>
          </a:xfrm>
        </p:spPr>
        <p:txBody>
          <a:bodyPr/>
          <a:lstStyle/>
          <a:p>
            <a:pPr algn="ctr"/>
            <a:r>
              <a:rPr lang="en-US" dirty="0"/>
              <a:t>Data structure (Within Estimator, 1 Week)</a:t>
            </a:r>
            <a:endParaRPr lang="en-GB" dirty="0"/>
          </a:p>
        </p:txBody>
      </p:sp>
      <p:sp>
        <p:nvSpPr>
          <p:cNvPr id="6" name="Rectangle 5">
            <a:extLst>
              <a:ext uri="{FF2B5EF4-FFF2-40B4-BE49-F238E27FC236}">
                <a16:creationId xmlns:a16="http://schemas.microsoft.com/office/drawing/2014/main" id="{B21D5868-962D-43B2-8A7A-1A3B74A0E64F}"/>
              </a:ext>
            </a:extLst>
          </p:cNvPr>
          <p:cNvSpPr/>
          <p:nvPr/>
        </p:nvSpPr>
        <p:spPr>
          <a:xfrm>
            <a:off x="4025796" y="3153652"/>
            <a:ext cx="673491" cy="86716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0BB8C4E-5FAE-4237-A1B6-4EA7D6D2CD84}"/>
              </a:ext>
            </a:extLst>
          </p:cNvPr>
          <p:cNvCxnSpPr>
            <a:cxnSpLocks/>
            <a:stCxn id="8" idx="2"/>
            <a:endCxn id="6" idx="0"/>
          </p:cNvCxnSpPr>
          <p:nvPr/>
        </p:nvCxnSpPr>
        <p:spPr>
          <a:xfrm flipH="1">
            <a:off x="4362542" y="1819879"/>
            <a:ext cx="57857" cy="1333773"/>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716FE2A-C9D2-4677-B89B-29B5B35E2412}"/>
              </a:ext>
            </a:extLst>
          </p:cNvPr>
          <p:cNvSpPr txBox="1"/>
          <p:nvPr/>
        </p:nvSpPr>
        <p:spPr>
          <a:xfrm>
            <a:off x="2308333" y="1358214"/>
            <a:ext cx="4224131" cy="461665"/>
          </a:xfrm>
          <a:prstGeom prst="rect">
            <a:avLst/>
          </a:prstGeom>
          <a:noFill/>
          <a:ln>
            <a:solidFill>
              <a:srgbClr val="0070C0"/>
            </a:solidFill>
          </a:ln>
        </p:spPr>
        <p:txBody>
          <a:bodyPr wrap="square" rtlCol="0">
            <a:spAutoFit/>
          </a:bodyPr>
          <a:lstStyle/>
          <a:p>
            <a:r>
              <a:rPr lang="en-US" sz="1200" dirty="0">
                <a:solidFill>
                  <a:srgbClr val="0070C0"/>
                </a:solidFill>
              </a:rPr>
              <a:t>We compare the </a:t>
            </a:r>
            <a:r>
              <a:rPr lang="en-US" sz="1200" b="1" dirty="0">
                <a:solidFill>
                  <a:srgbClr val="0070C0"/>
                </a:solidFill>
              </a:rPr>
              <a:t>week 2</a:t>
            </a:r>
            <a:r>
              <a:rPr lang="en-US" sz="1200" dirty="0">
                <a:solidFill>
                  <a:srgbClr val="0070C0"/>
                </a:solidFill>
              </a:rPr>
              <a:t> y, ls, and w of workers treated in week 3 (not yet treated in week 2) </a:t>
            </a:r>
          </a:p>
        </p:txBody>
      </p:sp>
      <p:sp>
        <p:nvSpPr>
          <p:cNvPr id="10" name="Rectangle 9">
            <a:extLst>
              <a:ext uri="{FF2B5EF4-FFF2-40B4-BE49-F238E27FC236}">
                <a16:creationId xmlns:a16="http://schemas.microsoft.com/office/drawing/2014/main" id="{8B903828-0997-47C0-920D-10A5F61FA4D7}"/>
              </a:ext>
            </a:extLst>
          </p:cNvPr>
          <p:cNvSpPr/>
          <p:nvPr/>
        </p:nvSpPr>
        <p:spPr>
          <a:xfrm>
            <a:off x="5334024" y="3143018"/>
            <a:ext cx="671119" cy="8442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00AF207-22BF-4E39-B54B-AFEA306274B9}"/>
              </a:ext>
            </a:extLst>
          </p:cNvPr>
          <p:cNvCxnSpPr>
            <a:cxnSpLocks/>
          </p:cNvCxnSpPr>
          <p:nvPr/>
        </p:nvCxnSpPr>
        <p:spPr>
          <a:xfrm flipV="1">
            <a:off x="6055917" y="3566467"/>
            <a:ext cx="575630" cy="3120"/>
          </a:xfrm>
          <a:prstGeom prst="straightConnector1">
            <a:avLst/>
          </a:prstGeom>
          <a:ln w="19050">
            <a:solidFill>
              <a:srgbClr val="FF0000"/>
            </a:solidFill>
            <a:prstDash val="sysDot"/>
            <a:tailEnd type="non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006BE4D-4DBB-4D1C-A3CF-BAF95374F904}"/>
              </a:ext>
            </a:extLst>
          </p:cNvPr>
          <p:cNvSpPr txBox="1"/>
          <p:nvPr/>
        </p:nvSpPr>
        <p:spPr>
          <a:xfrm>
            <a:off x="6532464" y="1362197"/>
            <a:ext cx="4271114" cy="461665"/>
          </a:xfrm>
          <a:prstGeom prst="rect">
            <a:avLst/>
          </a:prstGeom>
          <a:noFill/>
          <a:ln>
            <a:solidFill>
              <a:srgbClr val="FF0000"/>
            </a:solidFill>
          </a:ln>
        </p:spPr>
        <p:txBody>
          <a:bodyPr wrap="square" rtlCol="0">
            <a:spAutoFit/>
          </a:bodyPr>
          <a:lstStyle/>
          <a:p>
            <a:r>
              <a:rPr lang="en-US" sz="1200" dirty="0">
                <a:solidFill>
                  <a:srgbClr val="FF0000"/>
                </a:solidFill>
              </a:rPr>
              <a:t>with the </a:t>
            </a:r>
            <a:r>
              <a:rPr lang="en-US" sz="1200" b="1" dirty="0">
                <a:solidFill>
                  <a:srgbClr val="FF0000"/>
                </a:solidFill>
              </a:rPr>
              <a:t>week 4 </a:t>
            </a:r>
            <a:r>
              <a:rPr lang="en-US" sz="1200" dirty="0">
                <a:solidFill>
                  <a:srgbClr val="FF0000"/>
                </a:solidFill>
              </a:rPr>
              <a:t>y, ls, and w of those same workers (after treatment in week 3)</a:t>
            </a:r>
          </a:p>
        </p:txBody>
      </p:sp>
      <p:cxnSp>
        <p:nvCxnSpPr>
          <p:cNvPr id="13" name="Straight Arrow Connector 12">
            <a:extLst>
              <a:ext uri="{FF2B5EF4-FFF2-40B4-BE49-F238E27FC236}">
                <a16:creationId xmlns:a16="http://schemas.microsoft.com/office/drawing/2014/main" id="{E6003D20-18CB-4980-8671-693B42B31965}"/>
              </a:ext>
            </a:extLst>
          </p:cNvPr>
          <p:cNvCxnSpPr>
            <a:cxnSpLocks/>
            <a:endCxn id="16" idx="3"/>
          </p:cNvCxnSpPr>
          <p:nvPr/>
        </p:nvCxnSpPr>
        <p:spPr>
          <a:xfrm flipH="1">
            <a:off x="7342738" y="1819879"/>
            <a:ext cx="567241" cy="1750167"/>
          </a:xfrm>
          <a:prstGeom prst="straightConnector1">
            <a:avLst/>
          </a:prstGeom>
          <a:ln w="19050">
            <a:solidFill>
              <a:srgbClr val="FF0000"/>
            </a:solidFill>
            <a:prstDash val="sysDot"/>
            <a:tailEnd type="non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56E46A7-A2D2-4143-A74E-CC85499E813C}"/>
              </a:ext>
            </a:extLst>
          </p:cNvPr>
          <p:cNvSpPr/>
          <p:nvPr/>
        </p:nvSpPr>
        <p:spPr>
          <a:xfrm>
            <a:off x="6669247" y="3136461"/>
            <a:ext cx="673491" cy="867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69F6F4D-9E7A-4CA0-8074-5E781638A448}"/>
              </a:ext>
            </a:extLst>
          </p:cNvPr>
          <p:cNvCxnSpPr>
            <a:cxnSpLocks/>
          </p:cNvCxnSpPr>
          <p:nvPr/>
        </p:nvCxnSpPr>
        <p:spPr>
          <a:xfrm flipV="1">
            <a:off x="4709464" y="3562021"/>
            <a:ext cx="575630" cy="3120"/>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96B2E1D-71FC-405C-9892-92E648E83EA8}"/>
              </a:ext>
            </a:extLst>
          </p:cNvPr>
          <p:cNvSpPr txBox="1"/>
          <p:nvPr/>
        </p:nvSpPr>
        <p:spPr>
          <a:xfrm>
            <a:off x="10466832" y="5235746"/>
            <a:ext cx="1725168" cy="923330"/>
          </a:xfrm>
          <a:prstGeom prst="rect">
            <a:avLst/>
          </a:prstGeom>
          <a:noFill/>
        </p:spPr>
        <p:txBody>
          <a:bodyPr wrap="square" rtlCol="0">
            <a:spAutoFit/>
          </a:bodyPr>
          <a:lstStyle/>
          <a:p>
            <a:r>
              <a:rPr lang="en-US" dirty="0">
                <a:hlinkClick r:id="rId3"/>
              </a:rPr>
              <a:t>Link to two-week estimator visualizations</a:t>
            </a:r>
            <a:endParaRPr lang="en-US" dirty="0"/>
          </a:p>
        </p:txBody>
      </p:sp>
    </p:spTree>
    <p:extLst>
      <p:ext uri="{BB962C8B-B14F-4D97-AF65-F5344CB8AC3E}">
        <p14:creationId xmlns:p14="http://schemas.microsoft.com/office/powerpoint/2010/main" val="194985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D54BC3-2B51-4091-AD16-FEFF5A300702}"/>
              </a:ext>
            </a:extLst>
          </p:cNvPr>
          <p:cNvPicPr>
            <a:picLocks noChangeAspect="1"/>
          </p:cNvPicPr>
          <p:nvPr/>
        </p:nvPicPr>
        <p:blipFill>
          <a:blip r:embed="rId3"/>
          <a:stretch>
            <a:fillRect/>
          </a:stretch>
        </p:blipFill>
        <p:spPr>
          <a:xfrm>
            <a:off x="833436" y="1421327"/>
            <a:ext cx="9948672" cy="3628455"/>
          </a:xfrm>
          <a:prstGeom prst="rect">
            <a:avLst/>
          </a:prstGeom>
        </p:spPr>
      </p:pic>
      <p:sp>
        <p:nvSpPr>
          <p:cNvPr id="145409" name="Title 1"/>
          <p:cNvSpPr>
            <a:spLocks noGrp="1"/>
          </p:cNvSpPr>
          <p:nvPr>
            <p:ph type="title" idx="4294967295"/>
          </p:nvPr>
        </p:nvSpPr>
        <p:spPr>
          <a:xfrm>
            <a:off x="1524000" y="515035"/>
            <a:ext cx="8229600" cy="646331"/>
          </a:xfrm>
        </p:spPr>
        <p:txBody>
          <a:bodyPr vert="horz" lIns="0" tIns="45720" rIns="91440" bIns="45720" rtlCol="0" anchor="ctr">
            <a:spAutoFit/>
          </a:bodyPr>
          <a:lstStyle/>
          <a:p>
            <a:pPr algn="ctr"/>
            <a:r>
              <a:rPr lang="en-US" sz="4000" dirty="0">
                <a:solidFill>
                  <a:schemeClr val="accent1">
                    <a:lumMod val="50000"/>
                  </a:schemeClr>
                </a:solidFill>
              </a:rPr>
              <a:t>ITT results</a:t>
            </a:r>
          </a:p>
        </p:txBody>
      </p:sp>
      <p:sp>
        <p:nvSpPr>
          <p:cNvPr id="145412"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GB">
              <a:latin typeface="Tahoma" pitchFamily="34" charset="0"/>
            </a:endParaRPr>
          </a:p>
        </p:txBody>
      </p:sp>
      <p:sp>
        <p:nvSpPr>
          <p:cNvPr id="4" name="TextBox 3"/>
          <p:cNvSpPr txBox="1"/>
          <p:nvPr/>
        </p:nvSpPr>
        <p:spPr>
          <a:xfrm>
            <a:off x="1331975" y="5049782"/>
            <a:ext cx="909529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Between estimator: </a:t>
            </a:r>
            <a:r>
              <a:rPr lang="en-US" sz="2000" dirty="0">
                <a:solidFill>
                  <a:schemeClr val="accent1">
                    <a:lumMod val="50000"/>
                  </a:schemeClr>
                </a:solidFill>
              </a:rPr>
              <a:t>11-13% gain in earnings </a:t>
            </a:r>
            <a:r>
              <a:rPr lang="en-US" sz="2000" dirty="0"/>
              <a:t>from treatment over 2-3 weeks, due in roughly equal measure to increased labor supply and increased productivity, and related to reducing scrabbling days</a:t>
            </a:r>
          </a:p>
          <a:p>
            <a:pPr marL="342900" indent="-342900">
              <a:buFont typeface="Arial" panose="020B0604020202020204" pitchFamily="34" charset="0"/>
              <a:buChar char="•"/>
            </a:pPr>
            <a:r>
              <a:rPr lang="en-US" sz="2000" dirty="0"/>
              <a:t>Largely confirmed by within estimator (note: scrabbling has upwards trend over time, so need to compare with average trend here)</a:t>
            </a:r>
          </a:p>
        </p:txBody>
      </p:sp>
      <p:sp>
        <p:nvSpPr>
          <p:cNvPr id="3" name="Rectangle 2"/>
          <p:cNvSpPr/>
          <p:nvPr/>
        </p:nvSpPr>
        <p:spPr>
          <a:xfrm>
            <a:off x="6711696" y="3163824"/>
            <a:ext cx="3941064" cy="10424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Tree>
    <p:extLst>
      <p:ext uri="{BB962C8B-B14F-4D97-AF65-F5344CB8AC3E}">
        <p14:creationId xmlns:p14="http://schemas.microsoft.com/office/powerpoint/2010/main" val="28593303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chemeClr val="accent1">
                    <a:lumMod val="50000"/>
                  </a:schemeClr>
                </a:solidFill>
              </a:rPr>
              <a:t>ToT</a:t>
            </a:r>
            <a:r>
              <a:rPr lang="en-US" sz="4000" dirty="0">
                <a:solidFill>
                  <a:schemeClr val="accent1">
                    <a:lumMod val="50000"/>
                  </a:schemeClr>
                </a:solidFill>
              </a:rPr>
              <a:t> results (malaria+)</a:t>
            </a:r>
          </a:p>
        </p:txBody>
      </p:sp>
      <p:sp>
        <p:nvSpPr>
          <p:cNvPr id="2" name="Rectangle 1"/>
          <p:cNvSpPr/>
          <p:nvPr/>
        </p:nvSpPr>
        <p:spPr>
          <a:xfrm>
            <a:off x="414964" y="1774343"/>
            <a:ext cx="11045952" cy="1200329"/>
          </a:xfrm>
          <a:prstGeom prst="rect">
            <a:avLst/>
          </a:prstGeom>
        </p:spPr>
        <p:txBody>
          <a:bodyPr wrap="square">
            <a:spAutoFit/>
          </a:bodyPr>
          <a:lstStyle/>
          <a:p>
            <a:pPr marL="800100" lvl="1" indent="-342900">
              <a:buFont typeface="Arial" panose="020B0604020202020204" pitchFamily="34" charset="0"/>
              <a:buChar char="•"/>
            </a:pPr>
            <a:r>
              <a:rPr lang="en-US" sz="2400" dirty="0" smtClean="0"/>
              <a:t>We compare </a:t>
            </a:r>
            <a:r>
              <a:rPr lang="en-US" sz="2400" dirty="0"/>
              <a:t>outcomes for </a:t>
            </a:r>
            <a:r>
              <a:rPr lang="en-US" sz="2400" dirty="0" err="1"/>
              <a:t>parasitemic</a:t>
            </a:r>
            <a:r>
              <a:rPr lang="en-US" sz="2400" dirty="0"/>
              <a:t> positive workers who received ACT with outcomes for workers who were sick during the same period, using information from future positive tests</a:t>
            </a:r>
          </a:p>
        </p:txBody>
      </p:sp>
    </p:spTree>
    <p:extLst>
      <p:ext uri="{BB962C8B-B14F-4D97-AF65-F5344CB8AC3E}">
        <p14:creationId xmlns:p14="http://schemas.microsoft.com/office/powerpoint/2010/main" val="127852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280416"/>
            <a:ext cx="8042276" cy="1187824"/>
          </a:xfrm>
        </p:spPr>
        <p:txBody>
          <a:bodyPr>
            <a:normAutofit/>
          </a:bodyPr>
          <a:lstStyle/>
          <a:p>
            <a:pPr algn="ctr"/>
            <a:r>
              <a:rPr lang="en-US" dirty="0">
                <a:cs typeface="Times New Roman" pitchFamily="18" charset="0"/>
              </a:rPr>
              <a:t>Motivation</a:t>
            </a:r>
          </a:p>
        </p:txBody>
      </p:sp>
      <p:sp>
        <p:nvSpPr>
          <p:cNvPr id="3" name="Content Placeholder 2"/>
          <p:cNvSpPr>
            <a:spLocks noGrp="1"/>
          </p:cNvSpPr>
          <p:nvPr>
            <p:ph idx="1"/>
          </p:nvPr>
        </p:nvSpPr>
        <p:spPr>
          <a:xfrm>
            <a:off x="1752600" y="1549400"/>
            <a:ext cx="8915400" cy="5105400"/>
          </a:xfrm>
        </p:spPr>
        <p:txBody>
          <a:bodyPr>
            <a:normAutofit fontScale="92500" lnSpcReduction="20000"/>
          </a:bodyPr>
          <a:lstStyle/>
          <a:p>
            <a:pPr>
              <a:spcAft>
                <a:spcPts val="600"/>
              </a:spcAft>
            </a:pPr>
            <a:r>
              <a:rPr lang="en-US" sz="2600" dirty="0" smtClean="0"/>
              <a:t>Establishing empirical evidence on health and labor relationships are challenged by:</a:t>
            </a:r>
            <a:endParaRPr lang="en-US" sz="2600" dirty="0"/>
          </a:p>
          <a:p>
            <a:pPr lvl="1">
              <a:spcAft>
                <a:spcPts val="400"/>
              </a:spcAft>
            </a:pPr>
            <a:r>
              <a:rPr lang="en-US" dirty="0"/>
              <a:t>Omitted or unobserved variables</a:t>
            </a:r>
            <a:endParaRPr lang="en-US" sz="1700" dirty="0"/>
          </a:p>
          <a:p>
            <a:pPr lvl="2">
              <a:spcAft>
                <a:spcPts val="400"/>
              </a:spcAft>
            </a:pPr>
            <a:r>
              <a:rPr lang="en-US" sz="1900" dirty="0"/>
              <a:t>E.g. endowment effects: worker’s initial health affects physical work capacity and likelihood of infection</a:t>
            </a:r>
          </a:p>
          <a:p>
            <a:pPr lvl="1">
              <a:spcAft>
                <a:spcPts val="400"/>
              </a:spcAft>
            </a:pPr>
            <a:r>
              <a:rPr lang="en-US" dirty="0"/>
              <a:t>Reverse causality and simultaneity</a:t>
            </a:r>
            <a:endParaRPr lang="en-US" sz="1700" dirty="0"/>
          </a:p>
          <a:p>
            <a:pPr lvl="2">
              <a:spcAft>
                <a:spcPts val="400"/>
              </a:spcAft>
            </a:pPr>
            <a:r>
              <a:rPr lang="en-US" sz="1900" dirty="0"/>
              <a:t>Are healthier workers more productive or more productive workers healthier? Or both?</a:t>
            </a:r>
          </a:p>
          <a:p>
            <a:pPr lvl="1">
              <a:spcAft>
                <a:spcPts val="400"/>
              </a:spcAft>
            </a:pPr>
            <a:r>
              <a:rPr lang="en-US" dirty="0">
                <a:hlinkClick r:id="rId3" action="ppaction://hlinksldjump"/>
              </a:rPr>
              <a:t>Measurement of productivity</a:t>
            </a:r>
            <a:endParaRPr lang="en-US" dirty="0"/>
          </a:p>
          <a:p>
            <a:pPr lvl="2">
              <a:spcAft>
                <a:spcPts val="400"/>
              </a:spcAft>
            </a:pPr>
            <a:r>
              <a:rPr lang="en-US" sz="1900" dirty="0"/>
              <a:t>Need a measure at the </a:t>
            </a:r>
            <a:r>
              <a:rPr lang="en-US" sz="1900" i="1" dirty="0"/>
              <a:t>individual worker </a:t>
            </a:r>
            <a:r>
              <a:rPr lang="en-US" sz="1900" dirty="0"/>
              <a:t>level</a:t>
            </a:r>
          </a:p>
          <a:p>
            <a:pPr lvl="2">
              <a:spcAft>
                <a:spcPts val="400"/>
              </a:spcAft>
            </a:pPr>
            <a:r>
              <a:rPr lang="en-US" sz="1900" dirty="0"/>
              <a:t>Need </a:t>
            </a:r>
            <a:r>
              <a:rPr lang="en-US" sz="1900" i="1" dirty="0"/>
              <a:t>uniform</a:t>
            </a:r>
            <a:r>
              <a:rPr lang="en-US" sz="1900" dirty="0"/>
              <a:t> measure, so consider homogenous activities</a:t>
            </a:r>
          </a:p>
          <a:p>
            <a:pPr lvl="1">
              <a:spcAft>
                <a:spcPts val="400"/>
              </a:spcAft>
            </a:pPr>
            <a:r>
              <a:rPr lang="en-US" dirty="0">
                <a:hlinkClick r:id="rId4" action="ppaction://hlinksldjump"/>
              </a:rPr>
              <a:t>Measurement of illness</a:t>
            </a:r>
            <a:endParaRPr lang="en-US" dirty="0"/>
          </a:p>
          <a:p>
            <a:pPr lvl="2">
              <a:spcAft>
                <a:spcPts val="400"/>
              </a:spcAft>
            </a:pPr>
            <a:r>
              <a:rPr lang="en-US" sz="1900" dirty="0"/>
              <a:t>Usually self-reported</a:t>
            </a:r>
          </a:p>
          <a:p>
            <a:pPr lvl="2">
              <a:spcAft>
                <a:spcPts val="400"/>
              </a:spcAft>
            </a:pPr>
            <a:r>
              <a:rPr lang="en-US" sz="1900" dirty="0"/>
              <a:t>Detailed discussion</a:t>
            </a:r>
          </a:p>
          <a:p>
            <a:endParaRPr lang="en-US" sz="1300" dirty="0"/>
          </a:p>
          <a:p>
            <a:r>
              <a:rPr lang="en-US" sz="2600" dirty="0"/>
              <a:t>This study is designed to address these short-comings</a:t>
            </a:r>
          </a:p>
        </p:txBody>
      </p:sp>
    </p:spTree>
    <p:extLst>
      <p:ext uri="{BB962C8B-B14F-4D97-AF65-F5344CB8AC3E}">
        <p14:creationId xmlns:p14="http://schemas.microsoft.com/office/powerpoint/2010/main" val="321488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621EB2-E70B-4023-A81C-53CC6FD3D359}"/>
              </a:ext>
            </a:extLst>
          </p:cNvPr>
          <p:cNvPicPr>
            <a:picLocks noChangeAspect="1"/>
          </p:cNvPicPr>
          <p:nvPr/>
        </p:nvPicPr>
        <p:blipFill>
          <a:blip r:embed="rId2"/>
          <a:stretch>
            <a:fillRect/>
          </a:stretch>
        </p:blipFill>
        <p:spPr>
          <a:xfrm>
            <a:off x="923925" y="984579"/>
            <a:ext cx="10515600" cy="3660906"/>
          </a:xfrm>
          <a:prstGeom prst="rect">
            <a:avLst/>
          </a:prstGeom>
        </p:spPr>
      </p:pic>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chemeClr val="accent1">
                    <a:lumMod val="50000"/>
                  </a:schemeClr>
                </a:solidFill>
              </a:rPr>
              <a:t>ToT</a:t>
            </a:r>
            <a:r>
              <a:rPr lang="en-US" sz="4000" dirty="0">
                <a:solidFill>
                  <a:schemeClr val="accent1">
                    <a:lumMod val="50000"/>
                  </a:schemeClr>
                </a:solidFill>
              </a:rPr>
              <a:t> results (malaria+)</a:t>
            </a:r>
          </a:p>
        </p:txBody>
      </p:sp>
      <p:sp>
        <p:nvSpPr>
          <p:cNvPr id="7" name="Rectangle 6"/>
          <p:cNvSpPr/>
          <p:nvPr/>
        </p:nvSpPr>
        <p:spPr>
          <a:xfrm>
            <a:off x="6912863" y="2714625"/>
            <a:ext cx="4526661" cy="1235583"/>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8" name="TextBox 7"/>
          <p:cNvSpPr txBox="1"/>
          <p:nvPr/>
        </p:nvSpPr>
        <p:spPr>
          <a:xfrm>
            <a:off x="1331975" y="4857758"/>
            <a:ext cx="9095295"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Between estimator: </a:t>
            </a:r>
            <a:r>
              <a:rPr lang="en-US" sz="2000" dirty="0">
                <a:solidFill>
                  <a:schemeClr val="accent1">
                    <a:lumMod val="50000"/>
                  </a:schemeClr>
                </a:solidFill>
              </a:rPr>
              <a:t>9-11% gain in earnings </a:t>
            </a:r>
            <a:r>
              <a:rPr lang="en-US" sz="2000" dirty="0"/>
              <a:t>from medical treatment over 2-3 weeks, primarily due to increased labor supply</a:t>
            </a:r>
          </a:p>
          <a:p>
            <a:pPr marL="342900" indent="-342900">
              <a:buFont typeface="Arial" panose="020B0604020202020204" pitchFamily="34" charset="0"/>
              <a:buChar char="•"/>
            </a:pPr>
            <a:r>
              <a:rPr lang="en-US" sz="2000" dirty="0"/>
              <a:t>Largely confirmed by within estimator</a:t>
            </a:r>
          </a:p>
        </p:txBody>
      </p:sp>
    </p:spTree>
    <p:extLst>
      <p:ext uri="{BB962C8B-B14F-4D97-AF65-F5344CB8AC3E}">
        <p14:creationId xmlns:p14="http://schemas.microsoft.com/office/powerpoint/2010/main" val="131153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chemeClr val="accent1">
                    <a:lumMod val="50000"/>
                  </a:schemeClr>
                </a:solidFill>
              </a:rPr>
              <a:t>ToT</a:t>
            </a:r>
            <a:r>
              <a:rPr lang="en-US" sz="4000" dirty="0">
                <a:solidFill>
                  <a:schemeClr val="accent1">
                    <a:lumMod val="50000"/>
                  </a:schemeClr>
                </a:solidFill>
              </a:rPr>
              <a:t> results (malaria+)</a:t>
            </a:r>
          </a:p>
        </p:txBody>
      </p:sp>
      <p:sp>
        <p:nvSpPr>
          <p:cNvPr id="6" name="Content Placeholder 1"/>
          <p:cNvSpPr txBox="1">
            <a:spLocks/>
          </p:cNvSpPr>
          <p:nvPr/>
        </p:nvSpPr>
        <p:spPr>
          <a:xfrm>
            <a:off x="1463675" y="1081741"/>
            <a:ext cx="9527413" cy="106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err="1"/>
              <a:t>ToT</a:t>
            </a:r>
            <a:r>
              <a:rPr lang="en-US" sz="2400" dirty="0"/>
              <a:t> captures </a:t>
            </a:r>
            <a:r>
              <a:rPr lang="en-US" sz="2400" dirty="0">
                <a:solidFill>
                  <a:schemeClr val="accent1">
                    <a:lumMod val="50000"/>
                  </a:schemeClr>
                </a:solidFill>
              </a:rPr>
              <a:t>gains from medical treatment</a:t>
            </a:r>
            <a:r>
              <a:rPr lang="en-US" sz="2400" dirty="0"/>
              <a:t>;</a:t>
            </a:r>
            <a:r>
              <a:rPr lang="en-US" sz="2400" dirty="0">
                <a:solidFill>
                  <a:schemeClr val="accent1">
                    <a:lumMod val="50000"/>
                  </a:schemeClr>
                </a:solidFill>
              </a:rPr>
              <a:t> </a:t>
            </a:r>
            <a:r>
              <a:rPr lang="en-US" sz="2400" dirty="0"/>
              <a:t>we </a:t>
            </a:r>
            <a:r>
              <a:rPr lang="en-US" sz="2400" dirty="0">
                <a:solidFill>
                  <a:schemeClr val="tx1">
                    <a:lumMod val="95000"/>
                    <a:lumOff val="5000"/>
                  </a:schemeClr>
                </a:solidFill>
              </a:rPr>
              <a:t>expect greater responses among the more severely ill</a:t>
            </a:r>
          </a:p>
          <a:p>
            <a:pPr lvl="1"/>
            <a:r>
              <a:rPr lang="en-US" dirty="0">
                <a:solidFill>
                  <a:schemeClr val="tx1">
                    <a:lumMod val="95000"/>
                    <a:lumOff val="5000"/>
                  </a:schemeClr>
                </a:solidFill>
              </a:rPr>
              <a:t>We find indeed larger </a:t>
            </a:r>
            <a:r>
              <a:rPr lang="en-US" dirty="0" err="1">
                <a:solidFill>
                  <a:schemeClr val="tx1">
                    <a:lumMod val="95000"/>
                    <a:lumOff val="5000"/>
                  </a:schemeClr>
                </a:solidFill>
              </a:rPr>
              <a:t>ToT</a:t>
            </a:r>
            <a:r>
              <a:rPr lang="en-US" dirty="0">
                <a:solidFill>
                  <a:schemeClr val="tx1">
                    <a:lumMod val="95000"/>
                    <a:lumOff val="5000"/>
                  </a:schemeClr>
                </a:solidFill>
              </a:rPr>
              <a:t> effects among those with parasite count 4 or more than among those with parasite count 3. Details </a:t>
            </a:r>
            <a:r>
              <a:rPr lang="en-US" dirty="0">
                <a:solidFill>
                  <a:schemeClr val="tx1">
                    <a:lumMod val="95000"/>
                    <a:lumOff val="5000"/>
                  </a:schemeClr>
                </a:solidFill>
                <a:hlinkClick r:id="rId2" action="ppaction://hlinksldjump"/>
              </a:rPr>
              <a:t>here</a:t>
            </a:r>
            <a:r>
              <a:rPr lang="en-US" dirty="0">
                <a:solidFill>
                  <a:schemeClr val="tx1">
                    <a:lumMod val="95000"/>
                    <a:lumOff val="5000"/>
                  </a:schemeClr>
                </a:solidFill>
              </a:rPr>
              <a:t>.</a:t>
            </a:r>
          </a:p>
        </p:txBody>
      </p:sp>
    </p:spTree>
    <p:extLst>
      <p:ext uri="{BB962C8B-B14F-4D97-AF65-F5344CB8AC3E}">
        <p14:creationId xmlns:p14="http://schemas.microsoft.com/office/powerpoint/2010/main" val="1687759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12633655"/>
              </p:ext>
            </p:extLst>
          </p:nvPr>
        </p:nvGraphicFramePr>
        <p:xfrm>
          <a:off x="740664" y="1534511"/>
          <a:ext cx="10241280" cy="3524037"/>
        </p:xfrm>
        <a:graphic>
          <a:graphicData uri="http://schemas.openxmlformats.org/presentationml/2006/ole">
            <mc:AlternateContent xmlns:mc="http://schemas.openxmlformats.org/markup-compatibility/2006">
              <mc:Choice xmlns:v="urn:schemas-microsoft-com:vml" Requires="v">
                <p:oleObj spid="_x0000_s4107" name="Document" r:id="rId3" imgW="9269915" imgH="3435110" progId="Word.Document.12">
                  <p:embed/>
                </p:oleObj>
              </mc:Choice>
              <mc:Fallback>
                <p:oleObj name="Document" r:id="rId3" imgW="9269915" imgH="3435110" progId="Word.Document.12">
                  <p:embed/>
                  <p:pic>
                    <p:nvPicPr>
                      <p:cNvPr id="2" name="Object 1"/>
                      <p:cNvPicPr/>
                      <p:nvPr/>
                    </p:nvPicPr>
                    <p:blipFill>
                      <a:blip r:embed="rId4"/>
                      <a:stretch>
                        <a:fillRect/>
                      </a:stretch>
                    </p:blipFill>
                    <p:spPr>
                      <a:xfrm>
                        <a:off x="740664" y="1534511"/>
                        <a:ext cx="10241280" cy="3524037"/>
                      </a:xfrm>
                      <a:prstGeom prst="rect">
                        <a:avLst/>
                      </a:prstGeom>
                    </p:spPr>
                  </p:pic>
                </p:oleObj>
              </mc:Fallback>
            </mc:AlternateContent>
          </a:graphicData>
        </a:graphic>
      </p:graphicFrame>
      <p:sp>
        <p:nvSpPr>
          <p:cNvPr id="3" name="TextBox 2"/>
          <p:cNvSpPr txBox="1"/>
          <p:nvPr/>
        </p:nvSpPr>
        <p:spPr>
          <a:xfrm>
            <a:off x="1331975" y="4857758"/>
            <a:ext cx="909529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Between estimator: </a:t>
            </a:r>
            <a:r>
              <a:rPr lang="en-US" sz="2000" dirty="0">
                <a:solidFill>
                  <a:schemeClr val="accent1">
                    <a:lumMod val="50000"/>
                  </a:schemeClr>
                </a:solidFill>
              </a:rPr>
              <a:t>12-14% gain in earnings arising from ‘good news’ about one’s own health</a:t>
            </a:r>
            <a:r>
              <a:rPr lang="en-US" sz="2000" dirty="0">
                <a:solidFill>
                  <a:schemeClr val="accent1">
                    <a:lumMod val="75000"/>
                  </a:schemeClr>
                </a:solidFill>
              </a:rPr>
              <a:t> </a:t>
            </a:r>
            <a:r>
              <a:rPr lang="en-US" sz="2000" dirty="0"/>
              <a:t>over 2-3 weeks, primarily due to increased labor productivity, related to reducing scrabbling days</a:t>
            </a:r>
          </a:p>
          <a:p>
            <a:pPr marL="342900" indent="-342900">
              <a:buFont typeface="Arial" panose="020B0604020202020204" pitchFamily="34" charset="0"/>
              <a:buChar char="•"/>
            </a:pPr>
            <a:r>
              <a:rPr lang="en-US" sz="2000" dirty="0"/>
              <a:t>Largely confirmed by within estimator</a:t>
            </a:r>
          </a:p>
        </p:txBody>
      </p:sp>
      <p:sp>
        <p:nvSpPr>
          <p:cNvPr id="4"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chemeClr val="accent1">
                    <a:lumMod val="50000"/>
                  </a:schemeClr>
                </a:solidFill>
              </a:rPr>
              <a:t>TmUT</a:t>
            </a:r>
            <a:r>
              <a:rPr lang="en-US" sz="4000" dirty="0">
                <a:solidFill>
                  <a:schemeClr val="accent1">
                    <a:lumMod val="50000"/>
                  </a:schemeClr>
                </a:solidFill>
              </a:rPr>
              <a:t> results (malaria-)</a:t>
            </a:r>
          </a:p>
        </p:txBody>
      </p:sp>
      <p:sp>
        <p:nvSpPr>
          <p:cNvPr id="5" name="Rectangle 4"/>
          <p:cNvSpPr/>
          <p:nvPr/>
        </p:nvSpPr>
        <p:spPr>
          <a:xfrm>
            <a:off x="6199632" y="2980944"/>
            <a:ext cx="4437172" cy="10424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Tree>
    <p:extLst>
      <p:ext uri="{BB962C8B-B14F-4D97-AF65-F5344CB8AC3E}">
        <p14:creationId xmlns:p14="http://schemas.microsoft.com/office/powerpoint/2010/main" val="2351512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chemeClr val="accent1">
                    <a:lumMod val="50000"/>
                  </a:schemeClr>
                </a:solidFill>
              </a:rPr>
              <a:t>TmUT</a:t>
            </a:r>
            <a:r>
              <a:rPr lang="en-US" sz="4000" dirty="0">
                <a:solidFill>
                  <a:schemeClr val="accent1">
                    <a:lumMod val="50000"/>
                  </a:schemeClr>
                </a:solidFill>
              </a:rPr>
              <a:t> results (malaria-)</a:t>
            </a:r>
          </a:p>
        </p:txBody>
      </p:sp>
      <p:sp>
        <p:nvSpPr>
          <p:cNvPr id="6" name="Content Placeholder 1"/>
          <p:cNvSpPr txBox="1">
            <a:spLocks/>
          </p:cNvSpPr>
          <p:nvPr/>
        </p:nvSpPr>
        <p:spPr>
          <a:xfrm>
            <a:off x="1463675" y="1081741"/>
            <a:ext cx="9527413" cy="106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err="1"/>
              <a:t>TmUT</a:t>
            </a:r>
            <a:r>
              <a:rPr lang="en-US" sz="2400" dirty="0"/>
              <a:t> captures </a:t>
            </a:r>
            <a:r>
              <a:rPr lang="en-US" sz="2400" dirty="0">
                <a:solidFill>
                  <a:schemeClr val="accent1">
                    <a:lumMod val="50000"/>
                  </a:schemeClr>
                </a:solidFill>
              </a:rPr>
              <a:t>gains from ‘good news’ about one’s own health</a:t>
            </a:r>
          </a:p>
          <a:p>
            <a:r>
              <a:rPr lang="en-US" sz="2400" dirty="0"/>
              <a:t>Arises at least in part due to</a:t>
            </a:r>
            <a:r>
              <a:rPr lang="en-US" sz="2400" dirty="0">
                <a:solidFill>
                  <a:schemeClr val="accent1">
                    <a:lumMod val="50000"/>
                  </a:schemeClr>
                </a:solidFill>
              </a:rPr>
              <a:t> switching from scrabbling into piece-rate cutting</a:t>
            </a:r>
          </a:p>
          <a:p>
            <a:pPr lvl="1"/>
            <a:r>
              <a:rPr lang="en-US" dirty="0"/>
              <a:t>Consistent with a shift in perceived health and expected effort model</a:t>
            </a:r>
          </a:p>
          <a:p>
            <a:r>
              <a:rPr lang="en-US" sz="2400" dirty="0"/>
              <a:t>But gains are not only due to decreases in scrabbling</a:t>
            </a:r>
          </a:p>
          <a:p>
            <a:pPr lvl="1"/>
            <a:r>
              <a:rPr lang="en-US" dirty="0"/>
              <a:t>We can restrict estimates to worker-weeks with no scrabbling and find non-zero impacts, details </a:t>
            </a:r>
            <a:r>
              <a:rPr lang="en-US" dirty="0">
                <a:hlinkClick r:id="rId2" action="ppaction://hlinksldjump"/>
              </a:rPr>
              <a:t>here</a:t>
            </a:r>
            <a:r>
              <a:rPr lang="en-US" dirty="0"/>
              <a:t> </a:t>
            </a:r>
          </a:p>
          <a:p>
            <a:pPr lvl="1"/>
            <a:r>
              <a:rPr lang="en-US" dirty="0"/>
              <a:t>Consistent with a health perceptions and revised expectations story</a:t>
            </a:r>
          </a:p>
          <a:p>
            <a:r>
              <a:rPr lang="en-US" sz="2400" dirty="0"/>
              <a:t>Are we mistakenly comparing certified healthy workers with some proportion of sick control workers (who recover and then test negative) </a:t>
            </a:r>
          </a:p>
          <a:p>
            <a:pPr lvl="1"/>
            <a:r>
              <a:rPr lang="en-US" dirty="0"/>
              <a:t>Exclude any worker who reports any illness in the previous 4 weeks, detail </a:t>
            </a:r>
            <a:r>
              <a:rPr lang="en-US" dirty="0">
                <a:hlinkClick r:id="rId3" action="ppaction://hlinksldjump"/>
              </a:rPr>
              <a:t>here</a:t>
            </a:r>
            <a:endParaRPr lang="en-US" dirty="0"/>
          </a:p>
          <a:p>
            <a:pPr lvl="1"/>
            <a:r>
              <a:rPr lang="en-US" dirty="0"/>
              <a:t>Again, consistent with a health perceptions and revised expectations story</a:t>
            </a:r>
          </a:p>
          <a:p>
            <a:pPr lvl="1"/>
            <a:endParaRPr lang="en-US" dirty="0"/>
          </a:p>
          <a:p>
            <a:endParaRPr lang="en-US" sz="2400" dirty="0">
              <a:solidFill>
                <a:schemeClr val="accent1">
                  <a:lumMod val="50000"/>
                </a:schemeClr>
              </a:solidFill>
            </a:endParaRPr>
          </a:p>
        </p:txBody>
      </p:sp>
    </p:spTree>
    <p:extLst>
      <p:ext uri="{BB962C8B-B14F-4D97-AF65-F5344CB8AC3E}">
        <p14:creationId xmlns:p14="http://schemas.microsoft.com/office/powerpoint/2010/main" val="835093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chemeClr val="accent1">
                    <a:lumMod val="50000"/>
                  </a:schemeClr>
                </a:solidFill>
              </a:rPr>
              <a:t>TmUT</a:t>
            </a:r>
            <a:r>
              <a:rPr lang="en-US" sz="4000" dirty="0">
                <a:solidFill>
                  <a:schemeClr val="accent1">
                    <a:lumMod val="50000"/>
                  </a:schemeClr>
                </a:solidFill>
              </a:rPr>
              <a:t> results (malaria-)</a:t>
            </a:r>
          </a:p>
        </p:txBody>
      </p:sp>
      <p:sp>
        <p:nvSpPr>
          <p:cNvPr id="6" name="Content Placeholder 1"/>
          <p:cNvSpPr txBox="1">
            <a:spLocks/>
          </p:cNvSpPr>
          <p:nvPr/>
        </p:nvSpPr>
        <p:spPr>
          <a:xfrm>
            <a:off x="1463675" y="1081741"/>
            <a:ext cx="9527413" cy="106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a:t>The </a:t>
            </a:r>
            <a:r>
              <a:rPr lang="en-US" sz="2400" dirty="0">
                <a:solidFill>
                  <a:schemeClr val="accent1">
                    <a:lumMod val="50000"/>
                  </a:schemeClr>
                </a:solidFill>
              </a:rPr>
              <a:t>good health news </a:t>
            </a:r>
            <a:r>
              <a:rPr lang="en-US" sz="2400" dirty="0"/>
              <a:t>seems to lead to </a:t>
            </a:r>
            <a:r>
              <a:rPr lang="en-US" sz="2400" dirty="0">
                <a:solidFill>
                  <a:schemeClr val="accent1">
                    <a:lumMod val="50000"/>
                  </a:schemeClr>
                </a:solidFill>
              </a:rPr>
              <a:t>occupational switching</a:t>
            </a:r>
            <a:r>
              <a:rPr lang="en-US" sz="2400" dirty="0">
                <a:solidFill>
                  <a:srgbClr val="C00000"/>
                </a:solidFill>
              </a:rPr>
              <a:t> </a:t>
            </a:r>
            <a:r>
              <a:rPr lang="en-US" sz="2400" dirty="0"/>
              <a:t>and</a:t>
            </a:r>
            <a:r>
              <a:rPr lang="en-US" sz="2400" dirty="0">
                <a:solidFill>
                  <a:srgbClr val="C00000"/>
                </a:solidFill>
              </a:rPr>
              <a:t> </a:t>
            </a:r>
            <a:r>
              <a:rPr lang="en-US" sz="2400" dirty="0">
                <a:solidFill>
                  <a:schemeClr val="accent1">
                    <a:lumMod val="50000"/>
                  </a:schemeClr>
                </a:solidFill>
              </a:rPr>
              <a:t>higher worker productivity</a:t>
            </a:r>
          </a:p>
          <a:p>
            <a:pPr lvl="1" algn="just"/>
            <a:r>
              <a:rPr lang="en-US" sz="2200" dirty="0"/>
              <a:t>New health information has been known to affect subsequent behavior, at least in the case of HIV, where learning positivity status leads to safer practices (Boozer and Philipson, Thornton)</a:t>
            </a:r>
          </a:p>
          <a:p>
            <a:pPr lvl="1" algn="just"/>
            <a:r>
              <a:rPr lang="en-US" sz="2200" dirty="0"/>
              <a:t>But little literature concerning health status learning effects of acute illnesses</a:t>
            </a:r>
          </a:p>
          <a:p>
            <a:pPr lvl="1" algn="just"/>
            <a:r>
              <a:rPr lang="en-US" sz="2200" dirty="0"/>
              <a:t>Theory predicts (i.e. Gong 2012) that only </a:t>
            </a:r>
            <a:r>
              <a:rPr lang="en-US" sz="2200" i="1" dirty="0">
                <a:solidFill>
                  <a:schemeClr val="accent1">
                    <a:lumMod val="50000"/>
                  </a:schemeClr>
                </a:solidFill>
              </a:rPr>
              <a:t>surprises</a:t>
            </a:r>
            <a:r>
              <a:rPr lang="en-US" sz="2200" dirty="0"/>
              <a:t> from new information should affect behavior – information that results in a change in expectations</a:t>
            </a:r>
          </a:p>
          <a:p>
            <a:pPr lvl="2"/>
            <a:r>
              <a:rPr lang="en-US" sz="2400" dirty="0"/>
              <a:t>Workers with </a:t>
            </a:r>
            <a:r>
              <a:rPr lang="en-US" sz="2400" dirty="0">
                <a:solidFill>
                  <a:schemeClr val="accent1">
                    <a:lumMod val="50000"/>
                  </a:schemeClr>
                </a:solidFill>
              </a:rPr>
              <a:t>some parasites </a:t>
            </a:r>
            <a:r>
              <a:rPr lang="en-US" sz="2400" dirty="0"/>
              <a:t>(but healthy diagnosis) are more subject to surprise and should show larger effects (see </a:t>
            </a:r>
            <a:r>
              <a:rPr lang="en-US" sz="2400" dirty="0">
                <a:hlinkClick r:id="rId2" action="ppaction://hlinksldjump"/>
              </a:rPr>
              <a:t>here</a:t>
            </a:r>
            <a:r>
              <a:rPr lang="en-US" sz="2400" dirty="0"/>
              <a:t>)</a:t>
            </a:r>
          </a:p>
          <a:p>
            <a:pPr lvl="2"/>
            <a:r>
              <a:rPr lang="en-US" sz="2400" dirty="0"/>
              <a:t>Workers with </a:t>
            </a:r>
            <a:r>
              <a:rPr lang="en-US" sz="2400" dirty="0">
                <a:solidFill>
                  <a:schemeClr val="accent1">
                    <a:lumMod val="50000"/>
                  </a:schemeClr>
                </a:solidFill>
              </a:rPr>
              <a:t>lower subjective perception of work capacity </a:t>
            </a:r>
            <a:r>
              <a:rPr lang="en-US" sz="2400" dirty="0"/>
              <a:t>show larger effects (see </a:t>
            </a:r>
            <a:r>
              <a:rPr lang="en-US" sz="2400" dirty="0">
                <a:hlinkClick r:id="rId2" action="ppaction://hlinksldjump"/>
              </a:rPr>
              <a:t>here</a:t>
            </a:r>
            <a:r>
              <a:rPr lang="en-US" sz="2400" dirty="0"/>
              <a:t>)</a:t>
            </a:r>
          </a:p>
          <a:p>
            <a:pPr lvl="1"/>
            <a:endParaRPr lang="en-US" dirty="0"/>
          </a:p>
          <a:p>
            <a:endParaRPr lang="en-US" sz="2400" dirty="0">
              <a:solidFill>
                <a:schemeClr val="accent1">
                  <a:lumMod val="50000"/>
                </a:schemeClr>
              </a:solidFill>
            </a:endParaRPr>
          </a:p>
        </p:txBody>
      </p:sp>
    </p:spTree>
    <p:extLst>
      <p:ext uri="{BB962C8B-B14F-4D97-AF65-F5344CB8AC3E}">
        <p14:creationId xmlns:p14="http://schemas.microsoft.com/office/powerpoint/2010/main" val="3411566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idx="4294967295"/>
          </p:nvPr>
        </p:nvSpPr>
        <p:spPr>
          <a:xfrm>
            <a:off x="1981200" y="524560"/>
            <a:ext cx="7772400" cy="646331"/>
          </a:xfrm>
        </p:spPr>
        <p:txBody>
          <a:bodyPr vert="horz" wrap="square" lIns="0" tIns="45720" rIns="91440" bIns="45720" rtlCol="0" anchor="ctr">
            <a:spAutoFit/>
          </a:bodyPr>
          <a:lstStyle/>
          <a:p>
            <a:pPr algn="ctr"/>
            <a:r>
              <a:rPr lang="en-US" sz="4000" dirty="0">
                <a:solidFill>
                  <a:schemeClr val="accent1">
                    <a:lumMod val="50000"/>
                  </a:schemeClr>
                </a:solidFill>
              </a:rPr>
              <a:t>Potential threats  to validity</a:t>
            </a:r>
          </a:p>
        </p:txBody>
      </p:sp>
      <p:sp>
        <p:nvSpPr>
          <p:cNvPr id="139266" name="Content Placeholder 2"/>
          <p:cNvSpPr>
            <a:spLocks noGrp="1"/>
          </p:cNvSpPr>
          <p:nvPr>
            <p:ph idx="4294967295"/>
          </p:nvPr>
        </p:nvSpPr>
        <p:spPr>
          <a:xfrm>
            <a:off x="1399032" y="1473201"/>
            <a:ext cx="9969694" cy="4530725"/>
          </a:xfrm>
        </p:spPr>
        <p:txBody>
          <a:bodyPr vert="horz" lIns="0" tIns="45720" rIns="91440" bIns="45720" rtlCol="0">
            <a:noAutofit/>
          </a:bodyPr>
          <a:lstStyle/>
          <a:p>
            <a:pPr marL="0" indent="0">
              <a:spcAft>
                <a:spcPts val="1200"/>
              </a:spcAft>
              <a:buNone/>
            </a:pPr>
            <a:endParaRPr lang="en-US" sz="2400" dirty="0"/>
          </a:p>
          <a:p>
            <a:pPr marL="0" indent="0">
              <a:spcAft>
                <a:spcPts val="1200"/>
              </a:spcAft>
              <a:buNone/>
            </a:pPr>
            <a:r>
              <a:rPr lang="en-US" sz="2400" dirty="0"/>
              <a:t>Three potential threats to the validity of the ITT estimates:</a:t>
            </a:r>
          </a:p>
          <a:p>
            <a:pPr marL="914400" lvl="1" indent="-457200">
              <a:spcAft>
                <a:spcPts val="1200"/>
              </a:spcAft>
              <a:buFont typeface="+mj-lt"/>
              <a:buAutoNum type="arabicPeriod"/>
            </a:pPr>
            <a:r>
              <a:rPr lang="en-US" dirty="0">
                <a:solidFill>
                  <a:schemeClr val="accent1">
                    <a:lumMod val="50000"/>
                  </a:schemeClr>
                </a:solidFill>
              </a:rPr>
              <a:t>Workers’ health seeking behavior and effort change </a:t>
            </a:r>
            <a:r>
              <a:rPr lang="en-US" dirty="0"/>
              <a:t>in response to the program</a:t>
            </a:r>
          </a:p>
          <a:p>
            <a:pPr marL="914400" lvl="1" indent="-457200">
              <a:spcAft>
                <a:spcPts val="1200"/>
              </a:spcAft>
              <a:buFont typeface="+mj-lt"/>
              <a:buAutoNum type="arabicPeriod"/>
            </a:pPr>
            <a:r>
              <a:rPr lang="en-US" dirty="0"/>
              <a:t>There are </a:t>
            </a:r>
            <a:r>
              <a:rPr lang="en-US" dirty="0">
                <a:solidFill>
                  <a:schemeClr val="accent1">
                    <a:lumMod val="50000"/>
                  </a:schemeClr>
                </a:solidFill>
              </a:rPr>
              <a:t>epidemiological changes </a:t>
            </a:r>
            <a:r>
              <a:rPr lang="en-US" dirty="0"/>
              <a:t>in response to the program</a:t>
            </a:r>
          </a:p>
          <a:p>
            <a:pPr marL="914400" lvl="1" indent="-457200">
              <a:spcAft>
                <a:spcPts val="1200"/>
              </a:spcAft>
              <a:buFont typeface="+mj-lt"/>
              <a:buAutoNum type="arabicPeriod"/>
            </a:pPr>
            <a:r>
              <a:rPr lang="en-US" dirty="0">
                <a:solidFill>
                  <a:schemeClr val="accent1">
                    <a:lumMod val="50000"/>
                  </a:schemeClr>
                </a:solidFill>
              </a:rPr>
              <a:t>The assumptions underlying the identification </a:t>
            </a:r>
            <a:r>
              <a:rPr lang="en-US" dirty="0"/>
              <a:t>strategy are violated</a:t>
            </a:r>
          </a:p>
        </p:txBody>
      </p:sp>
    </p:spTree>
    <p:extLst>
      <p:ext uri="{BB962C8B-B14F-4D97-AF65-F5344CB8AC3E}">
        <p14:creationId xmlns:p14="http://schemas.microsoft.com/office/powerpoint/2010/main" val="6340553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accent1">
                    <a:lumMod val="50000"/>
                  </a:schemeClr>
                </a:solidFill>
              </a:rPr>
              <a:t>Potential threats to validity</a:t>
            </a:r>
          </a:p>
        </p:txBody>
      </p:sp>
      <p:sp>
        <p:nvSpPr>
          <p:cNvPr id="6" name="Content Placeholder 1"/>
          <p:cNvSpPr txBox="1">
            <a:spLocks/>
          </p:cNvSpPr>
          <p:nvPr/>
        </p:nvSpPr>
        <p:spPr>
          <a:xfrm>
            <a:off x="960120" y="1310338"/>
            <a:ext cx="10799064" cy="106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Is </a:t>
            </a:r>
            <a:r>
              <a:rPr lang="en-US" sz="2400" dirty="0">
                <a:solidFill>
                  <a:schemeClr val="accent1">
                    <a:lumMod val="50000"/>
                  </a:schemeClr>
                </a:solidFill>
              </a:rPr>
              <a:t>worker health seeking behavior </a:t>
            </a:r>
            <a:r>
              <a:rPr lang="en-US" sz="2400" dirty="0"/>
              <a:t>affected by the </a:t>
            </a:r>
            <a:r>
              <a:rPr lang="en-US" sz="2400" dirty="0">
                <a:solidFill>
                  <a:schemeClr val="accent1">
                    <a:lumMod val="50000"/>
                  </a:schemeClr>
                </a:solidFill>
              </a:rPr>
              <a:t>study announcement </a:t>
            </a:r>
            <a:r>
              <a:rPr lang="en-US" sz="2400" dirty="0"/>
              <a:t>at the start?</a:t>
            </a:r>
          </a:p>
          <a:p>
            <a:pPr lvl="1">
              <a:buFont typeface="Calibri" panose="020F0502020204030204" pitchFamily="34" charset="0"/>
              <a:buChar char="?"/>
            </a:pPr>
            <a:r>
              <a:rPr lang="en-US" dirty="0"/>
              <a:t>Workers may adapt health seeking or preventive behavior, which may lead to a correlation between assigned interview date and labor outcomes</a:t>
            </a:r>
          </a:p>
          <a:p>
            <a:pPr lvl="1">
              <a:buFont typeface="Calibri" panose="020F0502020204030204" pitchFamily="34" charset="0"/>
              <a:buChar char="!"/>
            </a:pPr>
            <a:r>
              <a:rPr lang="en-US" dirty="0"/>
              <a:t>But we find:</a:t>
            </a:r>
          </a:p>
          <a:p>
            <a:pPr lvl="2"/>
            <a:r>
              <a:rPr lang="en-US" dirty="0"/>
              <a:t>Worker health characteristics, which are typically correlated with health seeking behavior and labor outcomes, are balanced between early and late interview date (</a:t>
            </a:r>
            <a:r>
              <a:rPr lang="en-US" dirty="0">
                <a:hlinkClick r:id="rId2" action="ppaction://hlinksldjump"/>
              </a:rPr>
              <a:t>here</a:t>
            </a:r>
            <a:r>
              <a:rPr lang="en-US" dirty="0"/>
              <a:t>)</a:t>
            </a:r>
          </a:p>
          <a:p>
            <a:pPr lvl="2"/>
            <a:r>
              <a:rPr lang="en-US" dirty="0"/>
              <a:t>We observe no decline in prevalence of malaria over study period</a:t>
            </a:r>
          </a:p>
          <a:p>
            <a:r>
              <a:rPr lang="en-US" sz="2400" dirty="0"/>
              <a:t>Do workers </a:t>
            </a:r>
            <a:r>
              <a:rPr lang="en-US" sz="2400" dirty="0">
                <a:solidFill>
                  <a:schemeClr val="accent1">
                    <a:lumMod val="50000"/>
                  </a:schemeClr>
                </a:solidFill>
              </a:rPr>
              <a:t>adapt their effort</a:t>
            </a:r>
            <a:r>
              <a:rPr lang="en-US" sz="2400" dirty="0"/>
              <a:t>?  </a:t>
            </a:r>
          </a:p>
          <a:p>
            <a:pPr lvl="1">
              <a:buFont typeface="Calibri" panose="020F0502020204030204" pitchFamily="34" charset="0"/>
              <a:buChar char="?"/>
            </a:pPr>
            <a:r>
              <a:rPr lang="en-US" dirty="0"/>
              <a:t>Workers not yet tested may adjust effort in anticipation of a test, lowering labor outcomes of the control group</a:t>
            </a:r>
          </a:p>
          <a:p>
            <a:pPr lvl="1">
              <a:buFont typeface="Calibri" panose="020F0502020204030204" pitchFamily="34" charset="0"/>
              <a:buChar char="!"/>
            </a:pPr>
            <a:r>
              <a:rPr lang="en-US" dirty="0"/>
              <a:t>But: Placebo test using lags of treatment, suggests they don’t, </a:t>
            </a:r>
            <a:r>
              <a:rPr lang="en-US" sz="2000" dirty="0"/>
              <a:t>(</a:t>
            </a:r>
            <a:r>
              <a:rPr lang="en-US" sz="2000" dirty="0">
                <a:hlinkClick r:id="rId3" action="ppaction://hlinksldjump"/>
              </a:rPr>
              <a:t>here</a:t>
            </a:r>
            <a:r>
              <a:rPr lang="en-US" sz="2000" dirty="0"/>
              <a:t>)</a:t>
            </a:r>
          </a:p>
          <a:p>
            <a:pPr lvl="1">
              <a:buFont typeface="Calibri" panose="020F0502020204030204" pitchFamily="34" charset="0"/>
              <a:buChar char="?"/>
            </a:pPr>
            <a:r>
              <a:rPr lang="en-US" dirty="0"/>
              <a:t>Does treatment of a worker subgroup induce </a:t>
            </a:r>
            <a:r>
              <a:rPr lang="en-US" dirty="0">
                <a:solidFill>
                  <a:schemeClr val="accent1">
                    <a:lumMod val="50000"/>
                  </a:schemeClr>
                </a:solidFill>
              </a:rPr>
              <a:t>peer response </a:t>
            </a:r>
            <a:r>
              <a:rPr lang="en-US" sz="2000" dirty="0"/>
              <a:t>(Mas &amp; Moretti 2009)</a:t>
            </a:r>
            <a:r>
              <a:rPr lang="en-US" dirty="0"/>
              <a:t>?</a:t>
            </a:r>
          </a:p>
          <a:p>
            <a:pPr lvl="1">
              <a:buFont typeface="Calibri" panose="020F0502020204030204" pitchFamily="34" charset="0"/>
              <a:buChar char="!"/>
            </a:pPr>
            <a:r>
              <a:rPr lang="en-US" dirty="0"/>
              <a:t>Not in this setting: individual piece rate pay is independent of peer production</a:t>
            </a:r>
          </a:p>
          <a:p>
            <a:endParaRPr lang="en-US" dirty="0"/>
          </a:p>
          <a:p>
            <a:endParaRPr lang="en-US" sz="2400" dirty="0">
              <a:solidFill>
                <a:schemeClr val="accent1">
                  <a:lumMod val="50000"/>
                </a:schemeClr>
              </a:solidFill>
            </a:endParaRPr>
          </a:p>
        </p:txBody>
      </p:sp>
    </p:spTree>
    <p:extLst>
      <p:ext uri="{BB962C8B-B14F-4D97-AF65-F5344CB8AC3E}">
        <p14:creationId xmlns:p14="http://schemas.microsoft.com/office/powerpoint/2010/main" val="279873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accent1">
                    <a:lumMod val="50000"/>
                  </a:schemeClr>
                </a:solidFill>
              </a:rPr>
              <a:t>Potential threats to validity</a:t>
            </a:r>
          </a:p>
        </p:txBody>
      </p:sp>
      <p:sp>
        <p:nvSpPr>
          <p:cNvPr id="6" name="Content Placeholder 1"/>
          <p:cNvSpPr txBox="1">
            <a:spLocks/>
          </p:cNvSpPr>
          <p:nvPr/>
        </p:nvSpPr>
        <p:spPr>
          <a:xfrm>
            <a:off x="966321" y="1310338"/>
            <a:ext cx="10756287" cy="106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Does the intervention itself lead to </a:t>
            </a:r>
            <a:r>
              <a:rPr lang="en-US" sz="2400" dirty="0">
                <a:solidFill>
                  <a:schemeClr val="accent1">
                    <a:lumMod val="50000"/>
                  </a:schemeClr>
                </a:solidFill>
              </a:rPr>
              <a:t>epidemiological </a:t>
            </a:r>
            <a:r>
              <a:rPr lang="en-US" sz="2400" dirty="0" smtClean="0">
                <a:solidFill>
                  <a:schemeClr val="accent1">
                    <a:lumMod val="50000"/>
                  </a:schemeClr>
                </a:solidFill>
              </a:rPr>
              <a:t>change</a:t>
            </a:r>
            <a:r>
              <a:rPr lang="en-US" sz="2400" dirty="0" smtClean="0"/>
              <a:t>?</a:t>
            </a:r>
          </a:p>
          <a:p>
            <a:pPr lvl="1"/>
            <a:endParaRPr lang="en-US" sz="1100" dirty="0"/>
          </a:p>
          <a:p>
            <a:pPr lvl="1"/>
            <a:r>
              <a:rPr lang="en-US" dirty="0" smtClean="0"/>
              <a:t>Does </a:t>
            </a:r>
            <a:r>
              <a:rPr lang="en-US" dirty="0"/>
              <a:t>increased access to treatment over the duration of the program reduce the infection rate of the work force, making workers healthier and more productive as the program is rolled </a:t>
            </a:r>
            <a:r>
              <a:rPr lang="en-US" dirty="0" smtClean="0"/>
              <a:t>out?</a:t>
            </a:r>
          </a:p>
          <a:p>
            <a:pPr lvl="1"/>
            <a:r>
              <a:rPr lang="en-US" dirty="0" smtClean="0"/>
              <a:t>But</a:t>
            </a:r>
            <a:r>
              <a:rPr lang="en-US" dirty="0"/>
              <a:t>:</a:t>
            </a:r>
          </a:p>
          <a:p>
            <a:pPr lvl="2"/>
            <a:r>
              <a:rPr lang="en-US" dirty="0"/>
              <a:t>We observe no decline in prevalence of malaria over study period</a:t>
            </a:r>
          </a:p>
          <a:p>
            <a:pPr lvl="2"/>
            <a:r>
              <a:rPr lang="en-US" dirty="0"/>
              <a:t>Malaria transmission occurs mostly in the evening or night, when workers are in villages with large parasite reservoir</a:t>
            </a:r>
          </a:p>
          <a:p>
            <a:endParaRPr lang="en-US" sz="2400" dirty="0" smtClean="0"/>
          </a:p>
          <a:p>
            <a:r>
              <a:rPr lang="en-US" sz="2400" dirty="0" smtClean="0"/>
              <a:t>Is </a:t>
            </a:r>
            <a:r>
              <a:rPr lang="en-US" sz="2400" dirty="0"/>
              <a:t>the </a:t>
            </a:r>
            <a:r>
              <a:rPr lang="en-US" sz="2400" dirty="0">
                <a:solidFill>
                  <a:schemeClr val="accent1">
                    <a:lumMod val="50000"/>
                  </a:schemeClr>
                </a:solidFill>
              </a:rPr>
              <a:t>key assumption for identification violated? </a:t>
            </a:r>
          </a:p>
          <a:p>
            <a:pPr marL="457200" lvl="1" indent="0">
              <a:buNone/>
            </a:pPr>
            <a:r>
              <a:rPr lang="en-US" dirty="0"/>
              <a:t>We assume that a worker’s health status remains the same over the considered time interval (1 week, 2 weeks, 3 weeks). Is this assumption violated?</a:t>
            </a:r>
          </a:p>
          <a:p>
            <a:endParaRPr lang="en-US" dirty="0"/>
          </a:p>
          <a:p>
            <a:endParaRPr lang="en-US" sz="2400" dirty="0">
              <a:solidFill>
                <a:schemeClr val="accent1">
                  <a:lumMod val="50000"/>
                </a:schemeClr>
              </a:solidFill>
            </a:endParaRPr>
          </a:p>
        </p:txBody>
      </p:sp>
    </p:spTree>
    <p:extLst>
      <p:ext uri="{BB962C8B-B14F-4D97-AF65-F5344CB8AC3E}">
        <p14:creationId xmlns:p14="http://schemas.microsoft.com/office/powerpoint/2010/main" val="302677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accent1">
                    <a:lumMod val="50000"/>
                  </a:schemeClr>
                </a:solidFill>
              </a:rPr>
              <a:t>Potential threats to validity</a:t>
            </a:r>
          </a:p>
        </p:txBody>
      </p:sp>
      <p:sp>
        <p:nvSpPr>
          <p:cNvPr id="6" name="Content Placeholder 1"/>
          <p:cNvSpPr txBox="1">
            <a:spLocks/>
          </p:cNvSpPr>
          <p:nvPr/>
        </p:nvSpPr>
        <p:spPr>
          <a:xfrm>
            <a:off x="966321" y="1237186"/>
            <a:ext cx="10756287" cy="106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t>Is this assumption violated for malaria </a:t>
            </a:r>
            <a:r>
              <a:rPr lang="en-US" dirty="0">
                <a:solidFill>
                  <a:schemeClr val="accent1">
                    <a:lumMod val="50000"/>
                  </a:schemeClr>
                </a:solidFill>
              </a:rPr>
              <a:t>positive</a:t>
            </a:r>
            <a:r>
              <a:rPr lang="en-US" dirty="0"/>
              <a:t> </a:t>
            </a:r>
            <a:r>
              <a:rPr lang="en-US" dirty="0" smtClean="0"/>
              <a:t>workers?  Are </a:t>
            </a:r>
            <a:r>
              <a:rPr lang="en-US" dirty="0"/>
              <a:t>workers who test positive at t+</a:t>
            </a:r>
            <a:r>
              <a:rPr lang="en-US" dirty="0">
                <a:sym typeface="Symbol" panose="05050102010706020507" pitchFamily="18" charset="2"/>
              </a:rPr>
              <a:t></a:t>
            </a:r>
            <a:r>
              <a:rPr lang="en-US" dirty="0"/>
              <a:t> also positive at t?</a:t>
            </a:r>
          </a:p>
          <a:p>
            <a:pPr lvl="2">
              <a:spcBef>
                <a:spcPts val="0"/>
              </a:spcBef>
            </a:pPr>
            <a:endParaRPr lang="en-US" sz="2400" dirty="0" smtClean="0">
              <a:solidFill>
                <a:schemeClr val="accent1">
                  <a:lumMod val="50000"/>
                </a:schemeClr>
              </a:solidFill>
            </a:endParaRPr>
          </a:p>
          <a:p>
            <a:pPr lvl="2">
              <a:spcBef>
                <a:spcPts val="0"/>
              </a:spcBef>
            </a:pPr>
            <a:r>
              <a:rPr lang="en-US" sz="2400" dirty="0" smtClean="0">
                <a:solidFill>
                  <a:schemeClr val="accent1">
                    <a:lumMod val="50000"/>
                  </a:schemeClr>
                </a:solidFill>
              </a:rPr>
              <a:t>Biology </a:t>
            </a:r>
            <a:r>
              <a:rPr lang="en-US" sz="2400" dirty="0">
                <a:solidFill>
                  <a:schemeClr val="accent1">
                    <a:lumMod val="50000"/>
                  </a:schemeClr>
                </a:solidFill>
              </a:rPr>
              <a:t>of malaria infection </a:t>
            </a:r>
            <a:r>
              <a:rPr lang="en-US" sz="2400" dirty="0"/>
              <a:t>makes the </a:t>
            </a:r>
            <a:r>
              <a:rPr lang="en-US" sz="2400" dirty="0" smtClean="0"/>
              <a:t>identification assumption </a:t>
            </a:r>
            <a:r>
              <a:rPr lang="en-US" sz="2400" dirty="0"/>
              <a:t>credible </a:t>
            </a:r>
          </a:p>
          <a:p>
            <a:pPr lvl="3"/>
            <a:r>
              <a:rPr lang="en-US" sz="2000" dirty="0"/>
              <a:t>an outbreak lasts 14-17 days with parasite maximizing in the blood one to three days before symptoms emerge, so the assumption is likely to hold for one and two week reference periods, as malaria positive treated workers will be compared with workers who are malaria positive; even for three week reference period a large proportion of workers is expected to satisfy this</a:t>
            </a:r>
          </a:p>
          <a:p>
            <a:pPr lvl="2">
              <a:spcBef>
                <a:spcPts val="0"/>
              </a:spcBef>
            </a:pPr>
            <a:endParaRPr lang="en-US" sz="2400" dirty="0" smtClean="0">
              <a:solidFill>
                <a:schemeClr val="accent1">
                  <a:lumMod val="50000"/>
                </a:schemeClr>
              </a:solidFill>
            </a:endParaRPr>
          </a:p>
          <a:p>
            <a:pPr lvl="2">
              <a:spcBef>
                <a:spcPts val="0"/>
              </a:spcBef>
            </a:pPr>
            <a:r>
              <a:rPr lang="en-US" sz="2400" dirty="0" smtClean="0">
                <a:solidFill>
                  <a:schemeClr val="accent1">
                    <a:lumMod val="50000"/>
                  </a:schemeClr>
                </a:solidFill>
              </a:rPr>
              <a:t>Workers </a:t>
            </a:r>
            <a:r>
              <a:rPr lang="en-US" sz="2400" dirty="0">
                <a:solidFill>
                  <a:schemeClr val="accent1">
                    <a:lumMod val="50000"/>
                  </a:schemeClr>
                </a:solidFill>
              </a:rPr>
              <a:t>with more severe cases</a:t>
            </a:r>
            <a:r>
              <a:rPr lang="en-US" sz="2400" dirty="0"/>
              <a:t> (using parasite </a:t>
            </a:r>
            <a:r>
              <a:rPr lang="en-US" sz="2400" dirty="0">
                <a:solidFill>
                  <a:schemeClr val="accent1">
                    <a:lumMod val="50000"/>
                  </a:schemeClr>
                </a:solidFill>
              </a:rPr>
              <a:t>count</a:t>
            </a:r>
            <a:r>
              <a:rPr lang="en-US" sz="2400" dirty="0"/>
              <a:t> rather than threshold) </a:t>
            </a:r>
            <a:r>
              <a:rPr lang="en-US" sz="2400" dirty="0">
                <a:solidFill>
                  <a:schemeClr val="accent1">
                    <a:lumMod val="50000"/>
                  </a:schemeClr>
                </a:solidFill>
              </a:rPr>
              <a:t>respond more strongly</a:t>
            </a:r>
            <a:r>
              <a:rPr lang="en-US" sz="2400" dirty="0"/>
              <a:t> to treatment, supporting that the TOT reflects effect of malaria </a:t>
            </a:r>
            <a:r>
              <a:rPr lang="en-US" sz="2400" dirty="0" smtClean="0"/>
              <a:t>treatment</a:t>
            </a:r>
            <a:endParaRPr lang="en-US" dirty="0"/>
          </a:p>
          <a:p>
            <a:endParaRPr lang="en-US" dirty="0"/>
          </a:p>
          <a:p>
            <a:endParaRPr lang="en-US" sz="2400" dirty="0">
              <a:solidFill>
                <a:schemeClr val="accent1">
                  <a:lumMod val="50000"/>
                </a:schemeClr>
              </a:solidFill>
            </a:endParaRPr>
          </a:p>
        </p:txBody>
      </p:sp>
    </p:spTree>
    <p:extLst>
      <p:ext uri="{BB962C8B-B14F-4D97-AF65-F5344CB8AC3E}">
        <p14:creationId xmlns:p14="http://schemas.microsoft.com/office/powerpoint/2010/main" val="2878166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515035"/>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accent1">
                    <a:lumMod val="50000"/>
                  </a:schemeClr>
                </a:solidFill>
              </a:rPr>
              <a:t>Potential threats to validity</a:t>
            </a:r>
          </a:p>
        </p:txBody>
      </p:sp>
      <p:sp>
        <p:nvSpPr>
          <p:cNvPr id="6" name="Content Placeholder 1"/>
          <p:cNvSpPr txBox="1">
            <a:spLocks/>
          </p:cNvSpPr>
          <p:nvPr/>
        </p:nvSpPr>
        <p:spPr>
          <a:xfrm>
            <a:off x="966321" y="1237186"/>
            <a:ext cx="10756287" cy="106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1200"/>
              </a:spcBef>
              <a:buNone/>
            </a:pPr>
            <a:r>
              <a:rPr lang="en-US" dirty="0" smtClean="0"/>
              <a:t>Is </a:t>
            </a:r>
            <a:r>
              <a:rPr lang="en-US" dirty="0"/>
              <a:t>this assumption violated for malaria </a:t>
            </a:r>
            <a:r>
              <a:rPr lang="en-US" dirty="0">
                <a:solidFill>
                  <a:schemeClr val="accent1">
                    <a:lumMod val="50000"/>
                  </a:schemeClr>
                </a:solidFill>
              </a:rPr>
              <a:t>negative</a:t>
            </a:r>
            <a:r>
              <a:rPr lang="en-US" dirty="0"/>
              <a:t> </a:t>
            </a:r>
            <a:r>
              <a:rPr lang="en-US" dirty="0" smtClean="0"/>
              <a:t>workers?   Are </a:t>
            </a:r>
            <a:r>
              <a:rPr lang="en-US" dirty="0"/>
              <a:t>workers who test negative at t+</a:t>
            </a:r>
            <a:r>
              <a:rPr lang="en-US" dirty="0">
                <a:sym typeface="Symbol" panose="05050102010706020507" pitchFamily="18" charset="2"/>
              </a:rPr>
              <a:t></a:t>
            </a:r>
            <a:r>
              <a:rPr lang="en-US" dirty="0"/>
              <a:t> also negative at </a:t>
            </a:r>
            <a:r>
              <a:rPr lang="en-US" dirty="0" smtClean="0"/>
              <a:t>t?</a:t>
            </a:r>
          </a:p>
          <a:p>
            <a:pPr marL="457200" lvl="1" indent="0">
              <a:spcBef>
                <a:spcPts val="1200"/>
              </a:spcBef>
              <a:buNone/>
            </a:pPr>
            <a:endParaRPr lang="en-US" dirty="0" smtClean="0"/>
          </a:p>
          <a:p>
            <a:pPr lvl="1">
              <a:spcBef>
                <a:spcPts val="1200"/>
              </a:spcBef>
            </a:pPr>
            <a:r>
              <a:rPr lang="en-US" dirty="0"/>
              <a:t>	</a:t>
            </a:r>
            <a:r>
              <a:rPr lang="en-US" dirty="0" smtClean="0"/>
              <a:t>S</a:t>
            </a:r>
            <a:r>
              <a:rPr lang="en-US" dirty="0" smtClean="0"/>
              <a:t>ee </a:t>
            </a:r>
            <a:r>
              <a:rPr lang="en-US" dirty="0"/>
              <a:t>earlier tests: Workers with </a:t>
            </a:r>
            <a:r>
              <a:rPr lang="en-US" dirty="0">
                <a:solidFill>
                  <a:schemeClr val="accent1">
                    <a:lumMod val="50000"/>
                  </a:schemeClr>
                </a:solidFill>
              </a:rPr>
              <a:t>some parasites </a:t>
            </a:r>
            <a:r>
              <a:rPr lang="en-US" dirty="0"/>
              <a:t>(but healthy diagnosis) and workers with </a:t>
            </a:r>
            <a:r>
              <a:rPr lang="en-US" dirty="0">
                <a:solidFill>
                  <a:schemeClr val="accent1">
                    <a:lumMod val="50000"/>
                  </a:schemeClr>
                </a:solidFill>
              </a:rPr>
              <a:t>lower subjective perception of work capacity </a:t>
            </a:r>
            <a:r>
              <a:rPr lang="en-US" dirty="0"/>
              <a:t>show larger effects</a:t>
            </a:r>
          </a:p>
          <a:p>
            <a:pPr lvl="1">
              <a:spcAft>
                <a:spcPts val="200"/>
              </a:spcAft>
              <a:buFont typeface="Calibri" panose="020F0502020204030204" pitchFamily="34" charset="0"/>
              <a:buChar char="!"/>
            </a:pPr>
            <a:endParaRPr lang="en-US" dirty="0"/>
          </a:p>
          <a:p>
            <a:endParaRPr lang="en-US" dirty="0"/>
          </a:p>
          <a:p>
            <a:endParaRPr lang="en-US" sz="2400" dirty="0">
              <a:solidFill>
                <a:schemeClr val="accent1">
                  <a:lumMod val="50000"/>
                </a:schemeClr>
              </a:solidFill>
            </a:endParaRPr>
          </a:p>
        </p:txBody>
      </p:sp>
    </p:spTree>
    <p:extLst>
      <p:ext uri="{BB962C8B-B14F-4D97-AF65-F5344CB8AC3E}">
        <p14:creationId xmlns:p14="http://schemas.microsoft.com/office/powerpoint/2010/main" val="27592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280416"/>
            <a:ext cx="8042276" cy="1187824"/>
          </a:xfrm>
        </p:spPr>
        <p:txBody>
          <a:bodyPr>
            <a:normAutofit/>
          </a:bodyPr>
          <a:lstStyle/>
          <a:p>
            <a:pPr algn="ctr"/>
            <a:r>
              <a:rPr lang="en-US" dirty="0">
                <a:cs typeface="Times New Roman" pitchFamily="18" charset="0"/>
              </a:rPr>
              <a:t>Motivation</a:t>
            </a:r>
          </a:p>
        </p:txBody>
      </p:sp>
      <p:sp>
        <p:nvSpPr>
          <p:cNvPr id="3" name="Content Placeholder 2"/>
          <p:cNvSpPr>
            <a:spLocks noGrp="1"/>
          </p:cNvSpPr>
          <p:nvPr>
            <p:ph idx="1"/>
          </p:nvPr>
        </p:nvSpPr>
        <p:spPr>
          <a:xfrm>
            <a:off x="1752600" y="1549400"/>
            <a:ext cx="8915400" cy="5105400"/>
          </a:xfrm>
        </p:spPr>
        <p:txBody>
          <a:bodyPr>
            <a:normAutofit fontScale="92500" lnSpcReduction="20000"/>
          </a:bodyPr>
          <a:lstStyle/>
          <a:p>
            <a:pPr>
              <a:spcAft>
                <a:spcPts val="600"/>
              </a:spcAft>
            </a:pPr>
            <a:r>
              <a:rPr lang="en-US" sz="2600" dirty="0"/>
              <a:t>Establishing empirical evidence on health and labor relationships are challenged by:</a:t>
            </a:r>
          </a:p>
          <a:p>
            <a:pPr lvl="1">
              <a:spcAft>
                <a:spcPts val="400"/>
              </a:spcAft>
            </a:pPr>
            <a:r>
              <a:rPr lang="en-US" dirty="0" smtClean="0"/>
              <a:t>Omitted </a:t>
            </a:r>
            <a:r>
              <a:rPr lang="en-US" dirty="0"/>
              <a:t>or unobserved variables</a:t>
            </a:r>
            <a:endParaRPr lang="en-US" sz="1700" dirty="0"/>
          </a:p>
          <a:p>
            <a:pPr lvl="2">
              <a:spcAft>
                <a:spcPts val="400"/>
              </a:spcAft>
            </a:pPr>
            <a:r>
              <a:rPr lang="en-US" sz="1900" dirty="0"/>
              <a:t>E.g. endowment effects: worker’s initial health affects physical work capacity and likelihood of infection</a:t>
            </a:r>
          </a:p>
          <a:p>
            <a:pPr lvl="1">
              <a:spcAft>
                <a:spcPts val="400"/>
              </a:spcAft>
            </a:pPr>
            <a:r>
              <a:rPr lang="en-US" dirty="0"/>
              <a:t>Reverse causality and simultaneity</a:t>
            </a:r>
            <a:endParaRPr lang="en-US" sz="1700" dirty="0"/>
          </a:p>
          <a:p>
            <a:pPr lvl="2">
              <a:spcAft>
                <a:spcPts val="400"/>
              </a:spcAft>
            </a:pPr>
            <a:r>
              <a:rPr lang="en-US" sz="1900" dirty="0"/>
              <a:t>Are healthier workers more productive or more productive workers healthier? Or both?</a:t>
            </a:r>
          </a:p>
          <a:p>
            <a:pPr lvl="1">
              <a:spcAft>
                <a:spcPts val="400"/>
              </a:spcAft>
            </a:pPr>
            <a:r>
              <a:rPr lang="en-US" dirty="0">
                <a:hlinkClick r:id="rId3" action="ppaction://hlinksldjump"/>
              </a:rPr>
              <a:t>Measurement of productivity</a:t>
            </a:r>
            <a:endParaRPr lang="en-US" dirty="0"/>
          </a:p>
          <a:p>
            <a:pPr lvl="2">
              <a:spcAft>
                <a:spcPts val="400"/>
              </a:spcAft>
            </a:pPr>
            <a:r>
              <a:rPr lang="en-US" sz="1900" dirty="0"/>
              <a:t>Need a measure at the </a:t>
            </a:r>
            <a:r>
              <a:rPr lang="en-US" sz="1900" i="1" dirty="0"/>
              <a:t>individual worker </a:t>
            </a:r>
            <a:r>
              <a:rPr lang="en-US" sz="1900" dirty="0"/>
              <a:t>level</a:t>
            </a:r>
          </a:p>
          <a:p>
            <a:pPr lvl="2">
              <a:spcAft>
                <a:spcPts val="400"/>
              </a:spcAft>
            </a:pPr>
            <a:r>
              <a:rPr lang="en-US" sz="1900" dirty="0"/>
              <a:t>Need </a:t>
            </a:r>
            <a:r>
              <a:rPr lang="en-US" sz="1900" i="1" dirty="0"/>
              <a:t>uniform</a:t>
            </a:r>
            <a:r>
              <a:rPr lang="en-US" sz="1900" dirty="0"/>
              <a:t> measure, so consider homogenous activities</a:t>
            </a:r>
          </a:p>
          <a:p>
            <a:pPr lvl="1">
              <a:spcAft>
                <a:spcPts val="400"/>
              </a:spcAft>
            </a:pPr>
            <a:r>
              <a:rPr lang="en-US" dirty="0">
                <a:hlinkClick r:id="rId4" action="ppaction://hlinksldjump"/>
              </a:rPr>
              <a:t>Measurement of illness</a:t>
            </a:r>
            <a:endParaRPr lang="en-US" dirty="0"/>
          </a:p>
          <a:p>
            <a:pPr lvl="2">
              <a:spcAft>
                <a:spcPts val="400"/>
              </a:spcAft>
            </a:pPr>
            <a:r>
              <a:rPr lang="en-US" sz="1900" dirty="0"/>
              <a:t>Usually self-reported</a:t>
            </a:r>
          </a:p>
          <a:p>
            <a:pPr lvl="2">
              <a:spcAft>
                <a:spcPts val="400"/>
              </a:spcAft>
            </a:pPr>
            <a:r>
              <a:rPr lang="en-US" sz="1900" dirty="0"/>
              <a:t>Detailed discussion</a:t>
            </a:r>
          </a:p>
          <a:p>
            <a:endParaRPr lang="en-US" sz="1300" dirty="0"/>
          </a:p>
          <a:p>
            <a:r>
              <a:rPr lang="en-US" sz="2600" dirty="0"/>
              <a:t>This study is designed to address these short-comings</a:t>
            </a:r>
          </a:p>
        </p:txBody>
      </p:sp>
      <p:sp>
        <p:nvSpPr>
          <p:cNvPr id="4" name="Right Brace 3"/>
          <p:cNvSpPr/>
          <p:nvPr/>
        </p:nvSpPr>
        <p:spPr>
          <a:xfrm>
            <a:off x="10512552" y="1975104"/>
            <a:ext cx="246888" cy="1609344"/>
          </a:xfrm>
          <a:prstGeom prst="rightBrace">
            <a:avLst/>
          </a:prstGeom>
          <a:solidFill>
            <a:schemeClr val="bg1"/>
          </a:solidFill>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accent1">
                  <a:lumMod val="50000"/>
                </a:schemeClr>
              </a:solidFill>
            </a:endParaRPr>
          </a:p>
        </p:txBody>
      </p:sp>
      <p:sp>
        <p:nvSpPr>
          <p:cNvPr id="5" name="TextBox 4"/>
          <p:cNvSpPr txBox="1"/>
          <p:nvPr/>
        </p:nvSpPr>
        <p:spPr>
          <a:xfrm flipH="1">
            <a:off x="10808208" y="2478024"/>
            <a:ext cx="1472184" cy="646331"/>
          </a:xfrm>
          <a:prstGeom prst="rect">
            <a:avLst/>
          </a:prstGeom>
          <a:noFill/>
        </p:spPr>
        <p:txBody>
          <a:bodyPr wrap="square" rtlCol="0">
            <a:spAutoFit/>
          </a:bodyPr>
          <a:lstStyle/>
          <a:p>
            <a:r>
              <a:rPr lang="en-GB" b="1" dirty="0">
                <a:solidFill>
                  <a:schemeClr val="accent1">
                    <a:lumMod val="50000"/>
                  </a:schemeClr>
                </a:solidFill>
              </a:rPr>
              <a:t>Randomised </a:t>
            </a:r>
          </a:p>
          <a:p>
            <a:r>
              <a:rPr lang="en-GB" b="1" dirty="0">
                <a:solidFill>
                  <a:schemeClr val="accent1">
                    <a:lumMod val="50000"/>
                  </a:schemeClr>
                </a:solidFill>
              </a:rPr>
              <a:t>Intervention</a:t>
            </a:r>
            <a:r>
              <a:rPr lang="en-GB" dirty="0">
                <a:solidFill>
                  <a:schemeClr val="accent1">
                    <a:lumMod val="50000"/>
                  </a:schemeClr>
                </a:solidFill>
              </a:rPr>
              <a:t> </a:t>
            </a:r>
          </a:p>
        </p:txBody>
      </p:sp>
      <p:sp>
        <p:nvSpPr>
          <p:cNvPr id="6" name="Right Brace 5"/>
          <p:cNvSpPr/>
          <p:nvPr/>
        </p:nvSpPr>
        <p:spPr>
          <a:xfrm>
            <a:off x="10512552" y="3621024"/>
            <a:ext cx="249936" cy="941832"/>
          </a:xfrm>
          <a:prstGeom prst="rightBrace">
            <a:avLst/>
          </a:prstGeom>
          <a:solidFill>
            <a:schemeClr val="bg1"/>
          </a:solidFill>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accent1">
                  <a:lumMod val="50000"/>
                </a:schemeClr>
              </a:solidFill>
            </a:endParaRPr>
          </a:p>
        </p:txBody>
      </p:sp>
      <p:sp>
        <p:nvSpPr>
          <p:cNvPr id="7" name="TextBox 6"/>
          <p:cNvSpPr txBox="1"/>
          <p:nvPr/>
        </p:nvSpPr>
        <p:spPr>
          <a:xfrm flipH="1">
            <a:off x="10853928" y="3745914"/>
            <a:ext cx="1338072" cy="646331"/>
          </a:xfrm>
          <a:prstGeom prst="rect">
            <a:avLst/>
          </a:prstGeom>
          <a:noFill/>
        </p:spPr>
        <p:txBody>
          <a:bodyPr wrap="square" rtlCol="0">
            <a:spAutoFit/>
          </a:bodyPr>
          <a:lstStyle/>
          <a:p>
            <a:r>
              <a:rPr lang="en-GB" b="1" dirty="0">
                <a:solidFill>
                  <a:schemeClr val="accent1">
                    <a:lumMod val="50000"/>
                  </a:schemeClr>
                </a:solidFill>
              </a:rPr>
              <a:t>Piece rate  </a:t>
            </a:r>
          </a:p>
          <a:p>
            <a:pPr algn="ctr"/>
            <a:r>
              <a:rPr lang="en-GB" b="1" dirty="0">
                <a:solidFill>
                  <a:schemeClr val="accent1">
                    <a:lumMod val="50000"/>
                  </a:schemeClr>
                </a:solidFill>
              </a:rPr>
              <a:t>pay</a:t>
            </a:r>
          </a:p>
        </p:txBody>
      </p:sp>
      <p:sp>
        <p:nvSpPr>
          <p:cNvPr id="9" name="Right Brace 8"/>
          <p:cNvSpPr/>
          <p:nvPr/>
        </p:nvSpPr>
        <p:spPr>
          <a:xfrm>
            <a:off x="10509504" y="4623816"/>
            <a:ext cx="249936" cy="941832"/>
          </a:xfrm>
          <a:prstGeom prst="rightBrace">
            <a:avLst/>
          </a:prstGeom>
          <a:solidFill>
            <a:schemeClr val="bg1"/>
          </a:solidFill>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accent1">
                  <a:lumMod val="50000"/>
                </a:schemeClr>
              </a:solidFill>
            </a:endParaRPr>
          </a:p>
        </p:txBody>
      </p:sp>
      <p:sp>
        <p:nvSpPr>
          <p:cNvPr id="10" name="TextBox 9"/>
          <p:cNvSpPr txBox="1"/>
          <p:nvPr/>
        </p:nvSpPr>
        <p:spPr>
          <a:xfrm flipH="1">
            <a:off x="10860024" y="4895010"/>
            <a:ext cx="1338072" cy="369332"/>
          </a:xfrm>
          <a:prstGeom prst="rect">
            <a:avLst/>
          </a:prstGeom>
          <a:noFill/>
        </p:spPr>
        <p:txBody>
          <a:bodyPr wrap="square" rtlCol="0">
            <a:spAutoFit/>
          </a:bodyPr>
          <a:lstStyle/>
          <a:p>
            <a:r>
              <a:rPr lang="en-GB" b="1" dirty="0">
                <a:solidFill>
                  <a:schemeClr val="accent1">
                    <a:lumMod val="50000"/>
                  </a:schemeClr>
                </a:solidFill>
              </a:rPr>
              <a:t>Blood test</a:t>
            </a:r>
          </a:p>
        </p:txBody>
      </p:sp>
    </p:spTree>
    <p:extLst>
      <p:ext uri="{BB962C8B-B14F-4D97-AF65-F5344CB8AC3E}">
        <p14:creationId xmlns:p14="http://schemas.microsoft.com/office/powerpoint/2010/main" val="199410274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itle 1"/>
          <p:cNvSpPr>
            <a:spLocks noGrp="1"/>
          </p:cNvSpPr>
          <p:nvPr>
            <p:ph type="title" idx="4294967295"/>
          </p:nvPr>
        </p:nvSpPr>
        <p:spPr>
          <a:xfrm>
            <a:off x="1981200" y="487978"/>
            <a:ext cx="8229600" cy="646331"/>
          </a:xfrm>
        </p:spPr>
        <p:txBody>
          <a:bodyPr vert="horz" lIns="0" tIns="45720" rIns="91440" bIns="45720" rtlCol="0" anchor="ctr">
            <a:spAutoFit/>
          </a:bodyPr>
          <a:lstStyle/>
          <a:p>
            <a:pPr algn="ctr"/>
            <a:r>
              <a:rPr lang="en-US" sz="4000" dirty="0"/>
              <a:t>Summary</a:t>
            </a:r>
          </a:p>
        </p:txBody>
      </p:sp>
      <p:sp>
        <p:nvSpPr>
          <p:cNvPr id="339970" name="Content Placeholder 2"/>
          <p:cNvSpPr>
            <a:spLocks noGrp="1"/>
          </p:cNvSpPr>
          <p:nvPr>
            <p:ph idx="4294967295"/>
          </p:nvPr>
        </p:nvSpPr>
        <p:spPr>
          <a:xfrm>
            <a:off x="2019300" y="1600200"/>
            <a:ext cx="8542020" cy="5029200"/>
          </a:xfrm>
        </p:spPr>
        <p:txBody>
          <a:bodyPr vert="horz" lIns="0" tIns="45720" rIns="91440" bIns="45720" rtlCol="0">
            <a:normAutofit/>
          </a:bodyPr>
          <a:lstStyle/>
          <a:p>
            <a:pPr>
              <a:spcBef>
                <a:spcPts val="1400"/>
              </a:spcBef>
            </a:pPr>
            <a:r>
              <a:rPr lang="en-US" dirty="0"/>
              <a:t>Offer of malaria </a:t>
            </a:r>
            <a:r>
              <a:rPr lang="en-US" dirty="0">
                <a:solidFill>
                  <a:schemeClr val="accent1">
                    <a:lumMod val="50000"/>
                  </a:schemeClr>
                </a:solidFill>
              </a:rPr>
              <a:t>testing and treatment increases the labor supply and productivity </a:t>
            </a:r>
            <a:r>
              <a:rPr lang="en-US" dirty="0"/>
              <a:t>of the average worker</a:t>
            </a:r>
          </a:p>
          <a:p>
            <a:pPr>
              <a:spcBef>
                <a:spcPts val="1400"/>
              </a:spcBef>
            </a:pPr>
            <a:r>
              <a:rPr lang="en-US" dirty="0"/>
              <a:t>Earnings response for </a:t>
            </a:r>
            <a:r>
              <a:rPr lang="en-US" dirty="0">
                <a:solidFill>
                  <a:schemeClr val="accent1">
                    <a:lumMod val="50000"/>
                  </a:schemeClr>
                </a:solidFill>
              </a:rPr>
              <a:t>both the malaria positive</a:t>
            </a:r>
            <a:r>
              <a:rPr lang="en-US" dirty="0"/>
              <a:t>, who receive medication, and malaria </a:t>
            </a:r>
            <a:r>
              <a:rPr lang="en-US" dirty="0">
                <a:solidFill>
                  <a:schemeClr val="accent1">
                    <a:lumMod val="50000"/>
                  </a:schemeClr>
                </a:solidFill>
              </a:rPr>
              <a:t>negative</a:t>
            </a:r>
          </a:p>
          <a:p>
            <a:pPr>
              <a:spcBef>
                <a:spcPts val="1400"/>
              </a:spcBef>
            </a:pPr>
            <a:r>
              <a:rPr lang="en-US" dirty="0"/>
              <a:t>The </a:t>
            </a:r>
            <a:r>
              <a:rPr lang="en-US" dirty="0">
                <a:solidFill>
                  <a:schemeClr val="accent1">
                    <a:lumMod val="50000"/>
                  </a:schemeClr>
                </a:solidFill>
              </a:rPr>
              <a:t>gains among the sick </a:t>
            </a:r>
            <a:r>
              <a:rPr lang="en-US" dirty="0"/>
              <a:t>are largely due to increased </a:t>
            </a:r>
            <a:r>
              <a:rPr lang="en-US" dirty="0">
                <a:solidFill>
                  <a:schemeClr val="accent1">
                    <a:lumMod val="50000"/>
                  </a:schemeClr>
                </a:solidFill>
              </a:rPr>
              <a:t>labor supply</a:t>
            </a:r>
            <a:r>
              <a:rPr lang="en-US" dirty="0"/>
              <a:t>, and greatest gains observed among the most sick</a:t>
            </a:r>
          </a:p>
          <a:p>
            <a:pPr>
              <a:spcBef>
                <a:spcPts val="1400"/>
              </a:spcBef>
            </a:pPr>
            <a:r>
              <a:rPr lang="en-US" dirty="0"/>
              <a:t>The </a:t>
            </a:r>
            <a:r>
              <a:rPr lang="en-US" dirty="0">
                <a:solidFill>
                  <a:schemeClr val="accent1">
                    <a:lumMod val="50000"/>
                  </a:schemeClr>
                </a:solidFill>
              </a:rPr>
              <a:t>gains among the healthy </a:t>
            </a:r>
            <a:r>
              <a:rPr lang="en-US" dirty="0"/>
              <a:t>apparently due to a change in </a:t>
            </a:r>
            <a:r>
              <a:rPr lang="en-US" dirty="0">
                <a:solidFill>
                  <a:schemeClr val="accent1">
                    <a:lumMod val="50000"/>
                  </a:schemeClr>
                </a:solidFill>
              </a:rPr>
              <a:t>health perception </a:t>
            </a:r>
            <a:r>
              <a:rPr lang="en-US" dirty="0"/>
              <a:t>and earnings expectations net of effort cost</a:t>
            </a:r>
          </a:p>
          <a:p>
            <a:pPr>
              <a:spcBef>
                <a:spcPts val="1400"/>
              </a:spcBef>
            </a:pPr>
            <a:r>
              <a:rPr lang="en-US" dirty="0"/>
              <a:t>Study constraints prevent estimating longer-term effects</a:t>
            </a:r>
          </a:p>
        </p:txBody>
      </p:sp>
    </p:spTree>
    <p:extLst>
      <p:ext uri="{BB962C8B-B14F-4D97-AF65-F5344CB8AC3E}">
        <p14:creationId xmlns:p14="http://schemas.microsoft.com/office/powerpoint/2010/main" val="1189048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9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9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itle 1"/>
          <p:cNvSpPr>
            <a:spLocks noGrp="1"/>
          </p:cNvSpPr>
          <p:nvPr>
            <p:ph type="title" idx="4294967295"/>
          </p:nvPr>
        </p:nvSpPr>
        <p:spPr>
          <a:xfrm>
            <a:off x="1981200" y="487978"/>
            <a:ext cx="8229600" cy="646331"/>
          </a:xfrm>
        </p:spPr>
        <p:txBody>
          <a:bodyPr vert="horz" lIns="0" tIns="45720" rIns="91440" bIns="45720" rtlCol="0" anchor="ctr">
            <a:spAutoFit/>
          </a:bodyPr>
          <a:lstStyle/>
          <a:p>
            <a:pPr algn="ctr"/>
            <a:r>
              <a:rPr lang="en-US" sz="4000" dirty="0"/>
              <a:t>Conclusion</a:t>
            </a:r>
          </a:p>
        </p:txBody>
      </p:sp>
      <p:sp>
        <p:nvSpPr>
          <p:cNvPr id="339970" name="Content Placeholder 2"/>
          <p:cNvSpPr>
            <a:spLocks noGrp="1"/>
          </p:cNvSpPr>
          <p:nvPr>
            <p:ph idx="4294967295"/>
          </p:nvPr>
        </p:nvSpPr>
        <p:spPr>
          <a:xfrm>
            <a:off x="1143000" y="1179576"/>
            <a:ext cx="10140696" cy="5029200"/>
          </a:xfrm>
        </p:spPr>
        <p:txBody>
          <a:bodyPr vert="horz" lIns="0" tIns="45720" rIns="91440" bIns="45720" rtlCol="0">
            <a:noAutofit/>
          </a:bodyPr>
          <a:lstStyle/>
          <a:p>
            <a:pPr>
              <a:spcBef>
                <a:spcPts val="1400"/>
              </a:spcBef>
            </a:pPr>
            <a:r>
              <a:rPr lang="en-US" dirty="0"/>
              <a:t>Key to tackle health impacts of malaria. </a:t>
            </a:r>
          </a:p>
          <a:p>
            <a:pPr lvl="1">
              <a:spcBef>
                <a:spcPts val="0"/>
              </a:spcBef>
            </a:pPr>
            <a:r>
              <a:rPr lang="en-US" dirty="0"/>
              <a:t>Nigeria alone counts for 30% of malaria. Increasing agricultural productivity is key, but areas with high potential for agricultural growth are also likely breeding areas for mosquitos that pass on malaria.</a:t>
            </a:r>
          </a:p>
          <a:p>
            <a:pPr>
              <a:spcBef>
                <a:spcPts val="1400"/>
              </a:spcBef>
            </a:pPr>
            <a:r>
              <a:rPr lang="en-US" dirty="0"/>
              <a:t>Estimated</a:t>
            </a:r>
            <a:r>
              <a:rPr lang="en-US" dirty="0">
                <a:solidFill>
                  <a:schemeClr val="accent1">
                    <a:lumMod val="50000"/>
                  </a:schemeClr>
                </a:solidFill>
              </a:rPr>
              <a:t> worker level benefit costs ratio of 1.3</a:t>
            </a:r>
            <a:r>
              <a:rPr lang="en-US" dirty="0"/>
              <a:t> for a 3 week period</a:t>
            </a:r>
          </a:p>
          <a:p>
            <a:pPr lvl="1">
              <a:spcBef>
                <a:spcPts val="0"/>
              </a:spcBef>
            </a:pPr>
            <a:r>
              <a:rPr lang="en-US" dirty="0"/>
              <a:t>There may be further positive spillovers to the household in terms </a:t>
            </a:r>
            <a:r>
              <a:rPr lang="en-US" dirty="0" err="1"/>
              <a:t>pof</a:t>
            </a:r>
            <a:r>
              <a:rPr lang="en-US" dirty="0"/>
              <a:t> reduced disease transmission </a:t>
            </a:r>
          </a:p>
          <a:p>
            <a:pPr lvl="1">
              <a:spcBef>
                <a:spcPts val="0"/>
              </a:spcBef>
            </a:pPr>
            <a:r>
              <a:rPr lang="en-US" dirty="0"/>
              <a:t>Reduced prices of ACT have fallen so will further improve BC ratio</a:t>
            </a:r>
            <a:endParaRPr lang="en-US" dirty="0">
              <a:solidFill>
                <a:schemeClr val="accent1">
                  <a:lumMod val="50000"/>
                </a:schemeClr>
              </a:solidFill>
            </a:endParaRPr>
          </a:p>
          <a:p>
            <a:pPr>
              <a:spcBef>
                <a:spcPts val="1400"/>
              </a:spcBef>
            </a:pPr>
            <a:r>
              <a:rPr lang="en-US" dirty="0"/>
              <a:t>Estimated</a:t>
            </a:r>
            <a:r>
              <a:rPr lang="en-US" dirty="0">
                <a:solidFill>
                  <a:schemeClr val="accent1">
                    <a:lumMod val="50000"/>
                  </a:schemeClr>
                </a:solidFill>
              </a:rPr>
              <a:t> employer benefits </a:t>
            </a:r>
            <a:r>
              <a:rPr lang="en-US" dirty="0"/>
              <a:t>likely very positive as well. </a:t>
            </a:r>
          </a:p>
          <a:p>
            <a:pPr lvl="1">
              <a:spcBef>
                <a:spcPts val="0"/>
              </a:spcBef>
            </a:pPr>
            <a:r>
              <a:rPr lang="en-US" dirty="0"/>
              <a:t>Reduction in production cost due to reduction in worker turnover </a:t>
            </a:r>
          </a:p>
          <a:p>
            <a:pPr lvl="1">
              <a:spcBef>
                <a:spcPts val="0"/>
              </a:spcBef>
            </a:pPr>
            <a:r>
              <a:rPr lang="en-US" dirty="0"/>
              <a:t>Increase in aggregate productivity due to more reliable workforce</a:t>
            </a:r>
          </a:p>
          <a:p>
            <a:pPr lvl="1">
              <a:spcBef>
                <a:spcPts val="0"/>
              </a:spcBef>
            </a:pPr>
            <a:r>
              <a:rPr lang="en-US" dirty="0"/>
              <a:t>Benefit cost ratio positive if absenteeism per worker is reduced by at least 1.2 days (valued at current pay) which is very likely.</a:t>
            </a:r>
          </a:p>
          <a:p>
            <a:pPr>
              <a:spcBef>
                <a:spcPts val="1400"/>
              </a:spcBef>
            </a:pPr>
            <a:r>
              <a:rPr lang="en-US" dirty="0">
                <a:solidFill>
                  <a:schemeClr val="accent1">
                    <a:lumMod val="50000"/>
                  </a:schemeClr>
                </a:solidFill>
              </a:rPr>
              <a:t>Testing seems to raise benefits for both the ill and the healthy</a:t>
            </a:r>
          </a:p>
        </p:txBody>
      </p:sp>
    </p:spTree>
    <p:extLst>
      <p:ext uri="{BB962C8B-B14F-4D97-AF65-F5344CB8AC3E}">
        <p14:creationId xmlns:p14="http://schemas.microsoft.com/office/powerpoint/2010/main" val="1415469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99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997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997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997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997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997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997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997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9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Content Placeholder 2"/>
          <p:cNvSpPr>
            <a:spLocks noGrp="1"/>
          </p:cNvSpPr>
          <p:nvPr>
            <p:ph idx="4294967295"/>
          </p:nvPr>
        </p:nvSpPr>
        <p:spPr>
          <a:xfrm>
            <a:off x="1752600" y="1267902"/>
            <a:ext cx="9457944" cy="5242625"/>
          </a:xfrm>
        </p:spPr>
        <p:txBody>
          <a:bodyPr vert="horz" lIns="0" tIns="45720" rIns="91440" bIns="45720" rtlCol="0">
            <a:noAutofit/>
          </a:bodyPr>
          <a:lstStyle/>
          <a:p>
            <a:pPr marL="457200" indent="-457200">
              <a:spcBef>
                <a:spcPts val="1400"/>
              </a:spcBef>
              <a:buFont typeface="+mj-lt"/>
              <a:buAutoNum type="arabicPeriod"/>
            </a:pPr>
            <a:r>
              <a:rPr lang="en-US" sz="2400" dirty="0"/>
              <a:t>A companion study further </a:t>
            </a:r>
            <a:r>
              <a:rPr lang="en-US" sz="2400" dirty="0" err="1"/>
              <a:t>investgates</a:t>
            </a:r>
            <a:r>
              <a:rPr lang="en-US" sz="2400" dirty="0"/>
              <a:t> </a:t>
            </a:r>
            <a:r>
              <a:rPr lang="en-US" sz="2400" dirty="0">
                <a:solidFill>
                  <a:schemeClr val="accent1">
                    <a:lumMod val="50000"/>
                  </a:schemeClr>
                </a:solidFill>
              </a:rPr>
              <a:t>effort and productivity </a:t>
            </a:r>
            <a:r>
              <a:rPr lang="en-US" sz="2400" dirty="0"/>
              <a:t>of the workers by directly </a:t>
            </a:r>
            <a:r>
              <a:rPr lang="en-US" sz="2400" dirty="0">
                <a:solidFill>
                  <a:schemeClr val="accent1">
                    <a:lumMod val="50000"/>
                  </a:schemeClr>
                </a:solidFill>
              </a:rPr>
              <a:t>measuring physical activity using an accelerometer</a:t>
            </a:r>
            <a:r>
              <a:rPr lang="en-US" sz="2400" dirty="0"/>
              <a:t>. </a:t>
            </a:r>
            <a:r>
              <a:rPr lang="en-US" sz="1800" dirty="0"/>
              <a:t>(</a:t>
            </a:r>
            <a:r>
              <a:rPr lang="en-US" sz="1800" dirty="0" err="1"/>
              <a:t>Akogun</a:t>
            </a:r>
            <a:r>
              <a:rPr lang="en-US" sz="1800" dirty="0"/>
              <a:t>, et al, World Bank Review of Economics, and summary in </a:t>
            </a:r>
            <a:r>
              <a:rPr lang="en-US" sz="1800" dirty="0">
                <a:hlinkClick r:id="rId3"/>
              </a:rPr>
              <a:t>this blog</a:t>
            </a:r>
            <a:r>
              <a:rPr lang="en-US" sz="1800" dirty="0"/>
              <a:t>)</a:t>
            </a:r>
            <a:endParaRPr lang="en-US" sz="2400" dirty="0"/>
          </a:p>
          <a:p>
            <a:pPr lvl="1">
              <a:spcBef>
                <a:spcPts val="600"/>
              </a:spcBef>
            </a:pPr>
            <a:r>
              <a:rPr lang="en-US" sz="2000" dirty="0"/>
              <a:t>validates those of the original study </a:t>
            </a:r>
          </a:p>
          <a:p>
            <a:pPr lvl="1">
              <a:spcBef>
                <a:spcPts val="600"/>
              </a:spcBef>
            </a:pPr>
            <a:r>
              <a:rPr lang="en-US" sz="2000" dirty="0"/>
              <a:t>malaria positive workers, when receiving the malaria testing and treatment, increase daily productivity by reallocating effort from lower to higher intensity work </a:t>
            </a:r>
          </a:p>
          <a:p>
            <a:pPr marL="457200" indent="-457200">
              <a:spcBef>
                <a:spcPts val="1400"/>
              </a:spcBef>
              <a:buFont typeface="+mj-lt"/>
              <a:buAutoNum type="arabicPeriod"/>
            </a:pPr>
            <a:r>
              <a:rPr lang="en-US" sz="2400" dirty="0"/>
              <a:t>A second companion study </a:t>
            </a:r>
            <a:r>
              <a:rPr lang="en-US" sz="2400" dirty="0">
                <a:solidFill>
                  <a:schemeClr val="accent1">
                    <a:lumMod val="50000"/>
                  </a:schemeClr>
                </a:solidFill>
              </a:rPr>
              <a:t>replicates</a:t>
            </a:r>
            <a:r>
              <a:rPr lang="en-US" sz="2400" dirty="0"/>
              <a:t> the results</a:t>
            </a:r>
          </a:p>
          <a:p>
            <a:pPr lvl="1">
              <a:spcBef>
                <a:spcPts val="400"/>
              </a:spcBef>
            </a:pPr>
            <a:r>
              <a:rPr lang="en-US" sz="2000" dirty="0"/>
              <a:t>Replication of experimental study results are a primary concern in social sciences </a:t>
            </a:r>
          </a:p>
          <a:p>
            <a:pPr lvl="1">
              <a:spcBef>
                <a:spcPts val="400"/>
              </a:spcBef>
            </a:pPr>
            <a:r>
              <a:rPr lang="en-US" sz="2000" dirty="0"/>
              <a:t>Most replications are across space </a:t>
            </a:r>
            <a:r>
              <a:rPr lang="en-US" sz="2000" i="1" dirty="0"/>
              <a:t>and</a:t>
            </a:r>
            <a:r>
              <a:rPr lang="en-US" sz="2000" dirty="0"/>
              <a:t> time </a:t>
            </a:r>
          </a:p>
          <a:p>
            <a:pPr lvl="1">
              <a:spcBef>
                <a:spcPts val="400"/>
              </a:spcBef>
            </a:pPr>
            <a:r>
              <a:rPr lang="en-US" sz="2000" dirty="0"/>
              <a:t>Here the program is repeated twice </a:t>
            </a:r>
            <a:r>
              <a:rPr lang="en-US" sz="2000" i="1" dirty="0"/>
              <a:t>on the same site</a:t>
            </a:r>
            <a:r>
              <a:rPr lang="en-US" sz="2000" dirty="0"/>
              <a:t>, in two subsequent years, at the same time of the year, with mostly - but not fully - the same group of workers</a:t>
            </a:r>
          </a:p>
          <a:p>
            <a:pPr lvl="1">
              <a:spcBef>
                <a:spcPts val="400"/>
              </a:spcBef>
            </a:pPr>
            <a:r>
              <a:rPr lang="en-US" sz="2000" dirty="0"/>
              <a:t>Results show overall replicability, with some variation over time due to</a:t>
            </a:r>
          </a:p>
          <a:p>
            <a:pPr lvl="2">
              <a:spcBef>
                <a:spcPts val="400"/>
              </a:spcBef>
            </a:pPr>
            <a:r>
              <a:rPr lang="en-US" dirty="0"/>
              <a:t>Variation in epidemiological environment (malaria </a:t>
            </a:r>
            <a:r>
              <a:rPr lang="en-US" dirty="0" err="1"/>
              <a:t>prevalance</a:t>
            </a:r>
            <a:r>
              <a:rPr lang="en-US" dirty="0"/>
              <a:t> rates)</a:t>
            </a:r>
          </a:p>
          <a:p>
            <a:pPr lvl="2">
              <a:spcBef>
                <a:spcPts val="400"/>
              </a:spcBef>
            </a:pPr>
            <a:r>
              <a:rPr lang="en-US" dirty="0"/>
              <a:t>Changes in labor contracts</a:t>
            </a:r>
          </a:p>
          <a:p>
            <a:pPr lvl="2">
              <a:spcBef>
                <a:spcPts val="400"/>
              </a:spcBef>
            </a:pPr>
            <a:r>
              <a:rPr lang="en-US" dirty="0"/>
              <a:t>Changes in worker sample </a:t>
            </a:r>
          </a:p>
        </p:txBody>
      </p:sp>
      <p:sp>
        <p:nvSpPr>
          <p:cNvPr id="4" name="Title 1"/>
          <p:cNvSpPr txBox="1">
            <a:spLocks/>
          </p:cNvSpPr>
          <p:nvPr/>
        </p:nvSpPr>
        <p:spPr>
          <a:xfrm>
            <a:off x="2133600" y="640378"/>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Links to other work</a:t>
            </a:r>
            <a:endParaRPr lang="en-US" sz="4000" dirty="0">
              <a:solidFill>
                <a:srgbClr val="FF0000"/>
              </a:solidFill>
            </a:endParaRPr>
          </a:p>
        </p:txBody>
      </p:sp>
    </p:spTree>
    <p:extLst>
      <p:ext uri="{BB962C8B-B14F-4D97-AF65-F5344CB8AC3E}">
        <p14:creationId xmlns:p14="http://schemas.microsoft.com/office/powerpoint/2010/main" val="201026591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Content Placeholder 2"/>
          <p:cNvSpPr>
            <a:spLocks noGrp="1"/>
          </p:cNvSpPr>
          <p:nvPr>
            <p:ph idx="4294967295"/>
          </p:nvPr>
        </p:nvSpPr>
        <p:spPr>
          <a:xfrm>
            <a:off x="1200912" y="1286709"/>
            <a:ext cx="10094976" cy="5029200"/>
          </a:xfrm>
        </p:spPr>
        <p:txBody>
          <a:bodyPr vert="horz" lIns="0" tIns="45720" rIns="91440" bIns="45720" rtlCol="0">
            <a:noAutofit/>
          </a:bodyPr>
          <a:lstStyle/>
          <a:p>
            <a:pPr marL="0" indent="0">
              <a:spcBef>
                <a:spcPts val="400"/>
              </a:spcBef>
              <a:spcAft>
                <a:spcPts val="600"/>
              </a:spcAft>
              <a:buNone/>
            </a:pPr>
            <a:r>
              <a:rPr lang="en-US" sz="2400" dirty="0"/>
              <a:t>The results raise a fundamental, yet familiar, question for policy making: </a:t>
            </a:r>
          </a:p>
          <a:p>
            <a:pPr marL="457200" lvl="1" indent="0">
              <a:spcBef>
                <a:spcPts val="400"/>
              </a:spcBef>
              <a:spcAft>
                <a:spcPts val="600"/>
              </a:spcAft>
              <a:buNone/>
            </a:pPr>
            <a:r>
              <a:rPr lang="en-US" i="1" dirty="0"/>
              <a:t>Given the observed high returns to malaria testing and treatment, should this service be bought by </a:t>
            </a:r>
            <a:r>
              <a:rPr lang="en-US" i="1" dirty="0">
                <a:solidFill>
                  <a:schemeClr val="accent1">
                    <a:lumMod val="50000"/>
                  </a:schemeClr>
                </a:solidFill>
              </a:rPr>
              <a:t>workers</a:t>
            </a:r>
            <a:r>
              <a:rPr lang="en-US" i="1" dirty="0"/>
              <a:t> themselves, offered by </a:t>
            </a:r>
            <a:r>
              <a:rPr lang="en-US" i="1" dirty="0">
                <a:solidFill>
                  <a:schemeClr val="accent1">
                    <a:lumMod val="50000"/>
                  </a:schemeClr>
                </a:solidFill>
              </a:rPr>
              <a:t>firms</a:t>
            </a:r>
            <a:r>
              <a:rPr lang="en-US" i="1" dirty="0"/>
              <a:t> or subsidized by </a:t>
            </a:r>
            <a:r>
              <a:rPr lang="en-US" i="1" dirty="0">
                <a:solidFill>
                  <a:schemeClr val="accent1">
                    <a:lumMod val="50000"/>
                  </a:schemeClr>
                </a:solidFill>
              </a:rPr>
              <a:t>government</a:t>
            </a:r>
            <a:r>
              <a:rPr lang="en-US" i="1" dirty="0"/>
              <a:t>? </a:t>
            </a:r>
          </a:p>
          <a:p>
            <a:pPr marL="0" indent="0">
              <a:spcBef>
                <a:spcPts val="400"/>
              </a:spcBef>
              <a:buNone/>
            </a:pPr>
            <a:r>
              <a:rPr lang="en-US" sz="2400" dirty="0"/>
              <a:t>We start to see some answer from further on-going work</a:t>
            </a:r>
          </a:p>
          <a:p>
            <a:pPr marL="457200" indent="-457200">
              <a:spcBef>
                <a:spcPts val="400"/>
              </a:spcBef>
              <a:buFont typeface="+mj-lt"/>
              <a:buAutoNum type="arabicPeriod"/>
            </a:pPr>
            <a:r>
              <a:rPr lang="en-US" sz="2400" dirty="0"/>
              <a:t>If private returns to malaria care are high, we expect </a:t>
            </a:r>
            <a:r>
              <a:rPr lang="en-US" sz="2400" dirty="0">
                <a:solidFill>
                  <a:schemeClr val="accent1">
                    <a:lumMod val="50000"/>
                  </a:schemeClr>
                </a:solidFill>
              </a:rPr>
              <a:t>workers</a:t>
            </a:r>
            <a:r>
              <a:rPr lang="en-US" sz="2400" dirty="0"/>
              <a:t> to have a high willingness to pay for malaria insurance, but another companion study finds mixed results (see </a:t>
            </a:r>
            <a:r>
              <a:rPr lang="en-US" sz="2400" dirty="0">
                <a:hlinkClick r:id="rId3"/>
              </a:rPr>
              <a:t>here</a:t>
            </a:r>
            <a:r>
              <a:rPr lang="en-US" sz="2400" dirty="0"/>
              <a:t> for a preliminary discussion). </a:t>
            </a:r>
          </a:p>
          <a:p>
            <a:pPr lvl="1">
              <a:spcBef>
                <a:spcPts val="400"/>
              </a:spcBef>
            </a:pPr>
            <a:r>
              <a:rPr lang="en-US" sz="2000" dirty="0"/>
              <a:t>Demand is </a:t>
            </a:r>
            <a:r>
              <a:rPr lang="en-GB" sz="2000" dirty="0"/>
              <a:t>price sensitive with an elasticity of about -0.25. </a:t>
            </a:r>
            <a:r>
              <a:rPr lang="en-US" sz="2000" dirty="0"/>
              <a:t>Worker willingness to pay for malaria insurance is measured by means of </a:t>
            </a:r>
            <a:r>
              <a:rPr lang="en-GB" sz="2000" dirty="0"/>
              <a:t>a lab-in-the field experiment employing a Becker-De Groot-</a:t>
            </a:r>
            <a:r>
              <a:rPr lang="en-GB" sz="2000" dirty="0" err="1"/>
              <a:t>Maarschak</a:t>
            </a:r>
            <a:r>
              <a:rPr lang="en-GB" sz="2000" dirty="0"/>
              <a:t> method.</a:t>
            </a:r>
          </a:p>
          <a:p>
            <a:pPr lvl="1">
              <a:spcBef>
                <a:spcPts val="400"/>
              </a:spcBef>
            </a:pPr>
            <a:r>
              <a:rPr lang="en-GB" sz="2000" dirty="0"/>
              <a:t>Offering malaria insurance has an average impact on productivity and earnings of about 5%, rising to about 25% for workers with low willingness to pay, who have lower ability and less favourable preferences, but not lower health. The estimation uses exogenously varied price as an instrument. </a:t>
            </a:r>
          </a:p>
        </p:txBody>
      </p:sp>
      <p:sp>
        <p:nvSpPr>
          <p:cNvPr id="4" name="Title 1"/>
          <p:cNvSpPr txBox="1">
            <a:spLocks/>
          </p:cNvSpPr>
          <p:nvPr/>
        </p:nvSpPr>
        <p:spPr>
          <a:xfrm>
            <a:off x="2133600" y="640378"/>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Links to other work</a:t>
            </a:r>
            <a:endParaRPr lang="en-US" sz="4000" dirty="0">
              <a:solidFill>
                <a:srgbClr val="FF0000"/>
              </a:solidFill>
            </a:endParaRPr>
          </a:p>
        </p:txBody>
      </p:sp>
    </p:spTree>
    <p:extLst>
      <p:ext uri="{BB962C8B-B14F-4D97-AF65-F5344CB8AC3E}">
        <p14:creationId xmlns:p14="http://schemas.microsoft.com/office/powerpoint/2010/main" val="20009886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Content Placeholder 2"/>
          <p:cNvSpPr>
            <a:spLocks noGrp="1"/>
          </p:cNvSpPr>
          <p:nvPr>
            <p:ph idx="4294967295"/>
          </p:nvPr>
        </p:nvSpPr>
        <p:spPr>
          <a:xfrm>
            <a:off x="1200912" y="1304997"/>
            <a:ext cx="10094976" cy="5029200"/>
          </a:xfrm>
        </p:spPr>
        <p:txBody>
          <a:bodyPr vert="horz" lIns="0" tIns="45720" rIns="91440" bIns="45720" rtlCol="0">
            <a:noAutofit/>
          </a:bodyPr>
          <a:lstStyle/>
          <a:p>
            <a:pPr marL="457200" indent="-457200">
              <a:spcBef>
                <a:spcPts val="400"/>
              </a:spcBef>
              <a:spcAft>
                <a:spcPts val="1200"/>
              </a:spcAft>
              <a:buFont typeface="+mj-lt"/>
              <a:buAutoNum type="arabicPeriod" startAt="2"/>
            </a:pPr>
            <a:r>
              <a:rPr lang="en-US" sz="2400" dirty="0"/>
              <a:t>A Cost Benefit Analysis at the firm level strongly suggests substantial </a:t>
            </a:r>
            <a:r>
              <a:rPr lang="en-US" sz="2400" dirty="0">
                <a:solidFill>
                  <a:schemeClr val="accent1">
                    <a:lumMod val="50000"/>
                  </a:schemeClr>
                </a:solidFill>
              </a:rPr>
              <a:t>net benefits for the firm</a:t>
            </a:r>
            <a:r>
              <a:rPr lang="en-US" sz="2400" dirty="0"/>
              <a:t>, in terms of reduced worker turn over and improved reliability of the workforce, allowing for improved planning and important efficiency gains.</a:t>
            </a:r>
          </a:p>
          <a:p>
            <a:pPr marL="457200" indent="-457200">
              <a:spcBef>
                <a:spcPts val="400"/>
              </a:spcBef>
              <a:spcAft>
                <a:spcPts val="1200"/>
              </a:spcAft>
              <a:buFont typeface="+mj-lt"/>
              <a:buAutoNum type="arabicPeriod" startAt="2"/>
            </a:pPr>
            <a:r>
              <a:rPr lang="en-US" sz="2400" dirty="0"/>
              <a:t>Workplace provision of malaria care also has </a:t>
            </a:r>
            <a:r>
              <a:rPr lang="en-US" sz="2400" dirty="0">
                <a:solidFill>
                  <a:schemeClr val="accent1">
                    <a:lumMod val="50000"/>
                  </a:schemeClr>
                </a:solidFill>
              </a:rPr>
              <a:t>public benefits</a:t>
            </a:r>
            <a:r>
              <a:rPr lang="en-US" sz="2400" dirty="0"/>
              <a:t>, and has promise as a component of a malaria control or eradication strategy, </a:t>
            </a:r>
            <a:r>
              <a:rPr lang="en-US" sz="2400" dirty="0">
                <a:solidFill>
                  <a:schemeClr val="accent1">
                    <a:lumMod val="50000"/>
                  </a:schemeClr>
                </a:solidFill>
              </a:rPr>
              <a:t>complementary to necessary population based strategies</a:t>
            </a:r>
            <a:r>
              <a:rPr lang="en-US" sz="2400" dirty="0"/>
              <a:t>. </a:t>
            </a:r>
          </a:p>
          <a:p>
            <a:pPr lvl="1">
              <a:spcBef>
                <a:spcPts val="400"/>
              </a:spcBef>
            </a:pPr>
            <a:r>
              <a:rPr lang="en-US" sz="2000" dirty="0"/>
              <a:t>Population based testing and treatment are critical components of malaria control and eradication programs. Standard community based approach has weaknesses including reaching working male adults during the day.</a:t>
            </a:r>
          </a:p>
          <a:p>
            <a:pPr lvl="1">
              <a:spcBef>
                <a:spcPts val="400"/>
              </a:spcBef>
            </a:pPr>
            <a:r>
              <a:rPr lang="en-US" sz="2000" dirty="0"/>
              <a:t>Workplace treatment programs can help address this, just like complementary school based programs improve reach with students. (Halliday et al 2019)</a:t>
            </a:r>
          </a:p>
          <a:p>
            <a:pPr lvl="1">
              <a:spcBef>
                <a:spcPts val="400"/>
              </a:spcBef>
            </a:pPr>
            <a:r>
              <a:rPr lang="en-US" sz="2000" dirty="0"/>
              <a:t>Firm provision can make malaria control and eradication programs more sustainable financially</a:t>
            </a:r>
          </a:p>
          <a:p>
            <a:pPr lvl="1">
              <a:spcBef>
                <a:spcPts val="400"/>
              </a:spcBef>
            </a:pPr>
            <a:endParaRPr lang="en-US" sz="2000" dirty="0"/>
          </a:p>
        </p:txBody>
      </p:sp>
      <p:sp>
        <p:nvSpPr>
          <p:cNvPr id="4" name="Title 1"/>
          <p:cNvSpPr txBox="1">
            <a:spLocks/>
          </p:cNvSpPr>
          <p:nvPr/>
        </p:nvSpPr>
        <p:spPr>
          <a:xfrm>
            <a:off x="2133600" y="640378"/>
            <a:ext cx="8229600" cy="646331"/>
          </a:xfrm>
          <a:prstGeom prst="rect">
            <a:avLst/>
          </a:prstGeom>
        </p:spPr>
        <p:txBody>
          <a:bodyPr vert="horz"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Links to other work</a:t>
            </a:r>
            <a:endParaRPr lang="en-US" sz="4000" dirty="0">
              <a:solidFill>
                <a:srgbClr val="FF0000"/>
              </a:solidFill>
            </a:endParaRPr>
          </a:p>
        </p:txBody>
      </p:sp>
    </p:spTree>
    <p:extLst>
      <p:ext uri="{BB962C8B-B14F-4D97-AF65-F5344CB8AC3E}">
        <p14:creationId xmlns:p14="http://schemas.microsoft.com/office/powerpoint/2010/main" val="119304832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Add-on slides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07446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81200" y="304801"/>
            <a:ext cx="8534400" cy="1139825"/>
          </a:xfrm>
        </p:spPr>
        <p:txBody>
          <a:bodyPr>
            <a:normAutofit fontScale="90000"/>
          </a:bodyPr>
          <a:lstStyle/>
          <a:p>
            <a:pPr algn="ctr"/>
            <a:r>
              <a:rPr lang="en-GB" dirty="0"/>
              <a:t>Existing evidence adult health and </a:t>
            </a:r>
            <a:r>
              <a:rPr lang="en-GB" dirty="0" err="1"/>
              <a:t>labor</a:t>
            </a:r>
            <a:r>
              <a:rPr lang="en-GB" dirty="0"/>
              <a:t> </a:t>
            </a:r>
          </a:p>
        </p:txBody>
      </p:sp>
      <p:sp>
        <p:nvSpPr>
          <p:cNvPr id="44035" name="Rectangle 3"/>
          <p:cNvSpPr>
            <a:spLocks noGrp="1" noChangeArrowheads="1"/>
          </p:cNvSpPr>
          <p:nvPr>
            <p:ph type="body" idx="1"/>
          </p:nvPr>
        </p:nvSpPr>
        <p:spPr>
          <a:xfrm>
            <a:off x="1752600" y="1625600"/>
            <a:ext cx="8763000" cy="5257800"/>
          </a:xfrm>
        </p:spPr>
        <p:txBody>
          <a:bodyPr/>
          <a:lstStyle/>
          <a:p>
            <a:pPr marL="438150" indent="-381000"/>
            <a:r>
              <a:rPr lang="en-GB" sz="2600" dirty="0"/>
              <a:t>HIV/AIDS reduces labour supply in Kenya, Botswana (Fox et al. 2004; </a:t>
            </a:r>
            <a:r>
              <a:rPr lang="en-GB" sz="2600" dirty="0" err="1"/>
              <a:t>Thirumurti</a:t>
            </a:r>
            <a:r>
              <a:rPr lang="en-GB" sz="2600" dirty="0"/>
              <a:t> et al., 2006;Habyarimana et al, 2010) </a:t>
            </a:r>
          </a:p>
          <a:p>
            <a:pPr marL="438150" indent="-381000"/>
            <a:r>
              <a:rPr lang="en-GB" sz="2600" dirty="0" err="1"/>
              <a:t>Schistomosiasis</a:t>
            </a:r>
            <a:r>
              <a:rPr lang="en-GB" sz="2600" dirty="0"/>
              <a:t> reduces </a:t>
            </a:r>
            <a:r>
              <a:rPr lang="en-GB" sz="2600" dirty="0" err="1"/>
              <a:t>labor</a:t>
            </a:r>
            <a:r>
              <a:rPr lang="en-GB" sz="2600" dirty="0"/>
              <a:t> supply in Mali (</a:t>
            </a:r>
            <a:r>
              <a:rPr lang="en-GB" sz="2600" dirty="0" err="1"/>
              <a:t>Audibert</a:t>
            </a:r>
            <a:r>
              <a:rPr lang="en-GB" sz="2600" dirty="0"/>
              <a:t> and </a:t>
            </a:r>
            <a:r>
              <a:rPr lang="en-GB" sz="2600" dirty="0" err="1"/>
              <a:t>Etard</a:t>
            </a:r>
            <a:r>
              <a:rPr lang="en-GB" sz="2600" dirty="0"/>
              <a:t>, 1998)</a:t>
            </a:r>
          </a:p>
          <a:p>
            <a:pPr marL="438150" indent="-381000"/>
            <a:r>
              <a:rPr lang="en-GB" sz="2600" dirty="0"/>
              <a:t>Pollution reduces worker output in US (</a:t>
            </a:r>
            <a:r>
              <a:rPr lang="en-GB" sz="2600" dirty="0" err="1"/>
              <a:t>Zivin</a:t>
            </a:r>
            <a:r>
              <a:rPr lang="en-GB" sz="2600" dirty="0"/>
              <a:t>, 2010)</a:t>
            </a:r>
          </a:p>
          <a:p>
            <a:pPr marL="438150" indent="-381000"/>
            <a:r>
              <a:rPr lang="en-GB" sz="2600" dirty="0"/>
              <a:t>Reduction in malaria exposure at an early age increases income later in life (Cutler et al, 2010; </a:t>
            </a:r>
            <a:r>
              <a:rPr lang="en-GB" sz="2600" dirty="0" err="1"/>
              <a:t>Bleakley</a:t>
            </a:r>
            <a:r>
              <a:rPr lang="en-GB" sz="2600" dirty="0"/>
              <a:t>, 2010)</a:t>
            </a:r>
          </a:p>
          <a:p>
            <a:pPr marL="57150" indent="0">
              <a:buNone/>
            </a:pPr>
            <a:endParaRPr lang="en-GB" sz="2600" dirty="0">
              <a:hlinkClick r:id="rId3" action="ppaction://hlinksldjump"/>
            </a:endParaRPr>
          </a:p>
          <a:p>
            <a:pPr marL="57150" indent="0">
              <a:buNone/>
            </a:pPr>
            <a:endParaRPr lang="en-GB" sz="2600" dirty="0">
              <a:hlinkClick r:id="rId3" action="ppaction://hlinksldjump"/>
            </a:endParaRPr>
          </a:p>
          <a:p>
            <a:pPr marL="57150" indent="0">
              <a:buNone/>
            </a:pPr>
            <a:r>
              <a:rPr lang="en-GB" sz="2000" dirty="0">
                <a:hlinkClick r:id="rId3" action="ppaction://hlinksldjump"/>
              </a:rPr>
              <a:t>Back</a:t>
            </a:r>
            <a:endParaRPr lang="en-GB" sz="2000" dirty="0"/>
          </a:p>
          <a:p>
            <a:endParaRPr lang="en-GB" dirty="0">
              <a:latin typeface="Tahoma" pitchFamily="34" charset="0"/>
            </a:endParaRPr>
          </a:p>
        </p:txBody>
      </p:sp>
    </p:spTree>
    <p:extLst>
      <p:ext uri="{BB962C8B-B14F-4D97-AF65-F5344CB8AC3E}">
        <p14:creationId xmlns:p14="http://schemas.microsoft.com/office/powerpoint/2010/main" val="170632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ctr"/>
            <a:r>
              <a:rPr lang="en-GB" dirty="0"/>
              <a:t>Malaria remains a significant illness</a:t>
            </a:r>
          </a:p>
        </p:txBody>
      </p:sp>
      <p:sp>
        <p:nvSpPr>
          <p:cNvPr id="27650" name="Content Placeholder 2"/>
          <p:cNvSpPr>
            <a:spLocks noGrp="1"/>
          </p:cNvSpPr>
          <p:nvPr>
            <p:ph idx="1"/>
          </p:nvPr>
        </p:nvSpPr>
        <p:spPr>
          <a:xfrm>
            <a:off x="1752600" y="1676401"/>
            <a:ext cx="8915400" cy="4683125"/>
          </a:xfrm>
        </p:spPr>
        <p:txBody>
          <a:bodyPr/>
          <a:lstStyle/>
          <a:p>
            <a:r>
              <a:rPr lang="en-GB" sz="2600" dirty="0"/>
              <a:t>Estimated 210 million infections and ~1 million deaths per year</a:t>
            </a:r>
          </a:p>
          <a:p>
            <a:r>
              <a:rPr lang="en-GB" sz="2600" dirty="0"/>
              <a:t>51% of households in Nigeria reported at least one episode of malaria (NLSS 2003/4) – in endemic settings, “malaria” often becomes a general term for illness/fever</a:t>
            </a:r>
          </a:p>
          <a:p>
            <a:r>
              <a:rPr lang="en-GB" sz="2600" dirty="0"/>
              <a:t>Of special relevance for agricultural growth in low income countries as investments in favourable agro-ecological areas or irrigation may increase mosquito breeding</a:t>
            </a:r>
          </a:p>
          <a:p>
            <a:pPr marL="457200" lvl="1" indent="0">
              <a:buNone/>
            </a:pPr>
            <a:endParaRPr lang="en-GB" sz="2200" dirty="0">
              <a:solidFill>
                <a:schemeClr val="tx1">
                  <a:lumMod val="65000"/>
                  <a:lumOff val="35000"/>
                </a:schemeClr>
              </a:solidFill>
              <a:hlinkClick r:id="rId3" action="ppaction://hlinksldjump"/>
            </a:endParaRPr>
          </a:p>
          <a:p>
            <a:pPr marL="457200" lvl="1" indent="0">
              <a:buNone/>
            </a:pPr>
            <a:r>
              <a:rPr lang="en-GB" sz="2000" dirty="0">
                <a:hlinkClick r:id="rId3" action="ppaction://hlinksldjump"/>
              </a:rPr>
              <a:t>Back</a:t>
            </a:r>
            <a:endParaRPr lang="en-GB" sz="2000" dirty="0"/>
          </a:p>
          <a:p>
            <a:pPr marL="457200" lvl="1" indent="0">
              <a:buNone/>
            </a:pPr>
            <a:endParaRPr lang="en-GB" dirty="0"/>
          </a:p>
        </p:txBody>
      </p:sp>
    </p:spTree>
    <p:extLst>
      <p:ext uri="{BB962C8B-B14F-4D97-AF65-F5344CB8AC3E}">
        <p14:creationId xmlns:p14="http://schemas.microsoft.com/office/powerpoint/2010/main" val="2015794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905000" y="304801"/>
            <a:ext cx="8686800" cy="990600"/>
          </a:xfrm>
        </p:spPr>
        <p:txBody>
          <a:bodyPr>
            <a:noAutofit/>
          </a:bodyPr>
          <a:lstStyle/>
          <a:p>
            <a:pPr algn="ctr"/>
            <a:r>
              <a:rPr lang="en-GB" dirty="0">
                <a:cs typeface="Times New Roman" pitchFamily="18" charset="0"/>
              </a:rPr>
              <a:t>Biological impacts</a:t>
            </a:r>
          </a:p>
        </p:txBody>
      </p:sp>
      <p:sp>
        <p:nvSpPr>
          <p:cNvPr id="4" name="Content Placeholder 2"/>
          <p:cNvSpPr>
            <a:spLocks noGrp="1"/>
          </p:cNvSpPr>
          <p:nvPr>
            <p:ph idx="1"/>
          </p:nvPr>
        </p:nvSpPr>
        <p:spPr>
          <a:xfrm>
            <a:off x="1981200" y="1600201"/>
            <a:ext cx="8458200" cy="4467225"/>
          </a:xfrm>
        </p:spPr>
        <p:txBody>
          <a:bodyPr>
            <a:normAutofit/>
          </a:bodyPr>
          <a:lstStyle/>
          <a:p>
            <a:pPr>
              <a:spcAft>
                <a:spcPts val="600"/>
              </a:spcAft>
            </a:pPr>
            <a:r>
              <a:rPr lang="en-GB" sz="2400" dirty="0"/>
              <a:t>Malaria characterized by recurring fever, headache, muscle pain, and weakness/fatigue</a:t>
            </a:r>
          </a:p>
          <a:p>
            <a:pPr>
              <a:spcAft>
                <a:spcPts val="600"/>
              </a:spcAft>
            </a:pPr>
            <a:r>
              <a:rPr lang="en-GB" sz="2400" dirty="0"/>
              <a:t>Severe cases can result in encephalopathy and death -  although likelihood of severity is much greater for young children</a:t>
            </a:r>
          </a:p>
          <a:p>
            <a:pPr>
              <a:spcAft>
                <a:spcPts val="600"/>
              </a:spcAft>
            </a:pPr>
            <a:r>
              <a:rPr lang="en-GB" sz="2400" dirty="0"/>
              <a:t>Malaria typically reoccurs unless treated</a:t>
            </a:r>
          </a:p>
          <a:p>
            <a:pPr>
              <a:spcAft>
                <a:spcPts val="600"/>
              </a:spcAft>
            </a:pPr>
            <a:r>
              <a:rPr lang="en-GB" sz="2400" dirty="0"/>
              <a:t>In past 5 years, dramatic global gains in malaria-related morbidity and mortality</a:t>
            </a:r>
          </a:p>
          <a:p>
            <a:pPr>
              <a:spcAft>
                <a:spcPts val="600"/>
              </a:spcAft>
            </a:pPr>
            <a:r>
              <a:rPr lang="en-GB" sz="2400" dirty="0" err="1"/>
              <a:t>Artemisinin</a:t>
            </a:r>
            <a:r>
              <a:rPr lang="en-GB" sz="2400" dirty="0"/>
              <a:t> combination therapy (ACTs), new treatment that is almost 100% effective</a:t>
            </a:r>
          </a:p>
          <a:p>
            <a:pPr>
              <a:buFont typeface="Wingdings" charset="2"/>
              <a:buChar char="q"/>
            </a:pPr>
            <a:endParaRPr lang="en-GB" sz="2400" dirty="0"/>
          </a:p>
        </p:txBody>
      </p:sp>
    </p:spTree>
    <p:extLst>
      <p:ext uri="{BB962C8B-B14F-4D97-AF65-F5344CB8AC3E}">
        <p14:creationId xmlns:p14="http://schemas.microsoft.com/office/powerpoint/2010/main" val="1773314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073275" y="107576"/>
            <a:ext cx="8042276" cy="1035424"/>
          </a:xfrm>
        </p:spPr>
        <p:txBody>
          <a:bodyPr>
            <a:normAutofit/>
          </a:bodyPr>
          <a:lstStyle/>
          <a:p>
            <a:pPr algn="ctr"/>
            <a:r>
              <a:rPr lang="en-GB" dirty="0"/>
              <a:t>The malaria parasite lifecycle</a:t>
            </a:r>
          </a:p>
        </p:txBody>
      </p:sp>
      <p:pic>
        <p:nvPicPr>
          <p:cNvPr id="2" name="Picture 1"/>
          <p:cNvPicPr>
            <a:picLocks noChangeAspect="1"/>
          </p:cNvPicPr>
          <p:nvPr/>
        </p:nvPicPr>
        <p:blipFill>
          <a:blip r:embed="rId3"/>
          <a:stretch>
            <a:fillRect/>
          </a:stretch>
        </p:blipFill>
        <p:spPr>
          <a:xfrm>
            <a:off x="2971800" y="1524000"/>
            <a:ext cx="6019800" cy="5023419"/>
          </a:xfrm>
          <a:prstGeom prst="rect">
            <a:avLst/>
          </a:prstGeom>
        </p:spPr>
      </p:pic>
      <p:sp>
        <p:nvSpPr>
          <p:cNvPr id="3" name="Rectangle 2"/>
          <p:cNvSpPr/>
          <p:nvPr/>
        </p:nvSpPr>
        <p:spPr>
          <a:xfrm>
            <a:off x="1905001" y="6204906"/>
            <a:ext cx="1135247" cy="400110"/>
          </a:xfrm>
          <a:prstGeom prst="rect">
            <a:avLst/>
          </a:prstGeom>
        </p:spPr>
        <p:txBody>
          <a:bodyPr wrap="none">
            <a:spAutoFit/>
          </a:bodyPr>
          <a:lstStyle/>
          <a:p>
            <a:pPr lvl="1"/>
            <a:r>
              <a:rPr lang="en-GB" sz="2000" dirty="0">
                <a:hlinkClick r:id="rId4" action="ppaction://hlinksldjump"/>
              </a:rPr>
              <a:t>Back</a:t>
            </a:r>
            <a:endParaRPr lang="en-GB" sz="2000" dirty="0"/>
          </a:p>
        </p:txBody>
      </p:sp>
    </p:spTree>
    <p:extLst>
      <p:ext uri="{BB962C8B-B14F-4D97-AF65-F5344CB8AC3E}">
        <p14:creationId xmlns:p14="http://schemas.microsoft.com/office/powerpoint/2010/main" val="82449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280416"/>
            <a:ext cx="8042276" cy="1187824"/>
          </a:xfrm>
        </p:spPr>
        <p:txBody>
          <a:bodyPr>
            <a:normAutofit/>
          </a:bodyPr>
          <a:lstStyle/>
          <a:p>
            <a:pPr algn="ctr"/>
            <a:r>
              <a:rPr lang="en-US" dirty="0">
                <a:cs typeface="Times New Roman" pitchFamily="18" charset="0"/>
              </a:rPr>
              <a:t>Motivation</a:t>
            </a:r>
          </a:p>
        </p:txBody>
      </p:sp>
      <p:sp>
        <p:nvSpPr>
          <p:cNvPr id="3" name="Content Placeholder 2"/>
          <p:cNvSpPr>
            <a:spLocks noGrp="1"/>
          </p:cNvSpPr>
          <p:nvPr>
            <p:ph idx="1"/>
          </p:nvPr>
        </p:nvSpPr>
        <p:spPr>
          <a:xfrm>
            <a:off x="1234440" y="1179576"/>
            <a:ext cx="10195560" cy="5678424"/>
          </a:xfrm>
        </p:spPr>
        <p:txBody>
          <a:bodyPr>
            <a:normAutofit fontScale="25000" lnSpcReduction="20000"/>
          </a:bodyPr>
          <a:lstStyle/>
          <a:p>
            <a:pPr>
              <a:spcBef>
                <a:spcPts val="600"/>
              </a:spcBef>
              <a:spcAft>
                <a:spcPts val="1200"/>
              </a:spcAft>
            </a:pPr>
            <a:r>
              <a:rPr lang="en-US" sz="9600" dirty="0"/>
              <a:t>The address </a:t>
            </a:r>
            <a:r>
              <a:rPr lang="en-US" sz="9600" dirty="0" err="1"/>
              <a:t>endogeneity</a:t>
            </a:r>
            <a:r>
              <a:rPr lang="en-US" sz="9600" dirty="0"/>
              <a:t> the study design follows a </a:t>
            </a:r>
            <a:r>
              <a:rPr lang="en-US" sz="9600" dirty="0">
                <a:solidFill>
                  <a:schemeClr val="accent1">
                    <a:lumMod val="50000"/>
                  </a:schemeClr>
                </a:solidFill>
              </a:rPr>
              <a:t>staggered randomized phased-in design</a:t>
            </a:r>
            <a:r>
              <a:rPr lang="en-US" sz="9600" dirty="0"/>
              <a:t> of a malaria testing and treatment program. This offers rigorous identification while addressing ethical and implementation challenges </a:t>
            </a:r>
          </a:p>
          <a:p>
            <a:pPr lvl="1">
              <a:spcBef>
                <a:spcPts val="0"/>
              </a:spcBef>
              <a:spcAft>
                <a:spcPts val="400"/>
              </a:spcAft>
            </a:pPr>
            <a:endParaRPr lang="en-US" sz="8800" dirty="0" smtClean="0">
              <a:solidFill>
                <a:schemeClr val="accent1">
                  <a:lumMod val="50000"/>
                </a:schemeClr>
              </a:solidFill>
            </a:endParaRPr>
          </a:p>
          <a:p>
            <a:pPr lvl="1">
              <a:spcBef>
                <a:spcPts val="0"/>
              </a:spcBef>
              <a:spcAft>
                <a:spcPts val="400"/>
              </a:spcAft>
            </a:pPr>
            <a:r>
              <a:rPr lang="en-US" sz="8800" dirty="0" smtClean="0">
                <a:solidFill>
                  <a:schemeClr val="accent1">
                    <a:lumMod val="50000"/>
                  </a:schemeClr>
                </a:solidFill>
              </a:rPr>
              <a:t>Rigorous </a:t>
            </a:r>
            <a:r>
              <a:rPr lang="en-US" sz="8800" dirty="0">
                <a:solidFill>
                  <a:schemeClr val="accent1">
                    <a:lumMod val="50000"/>
                  </a:schemeClr>
                </a:solidFill>
              </a:rPr>
              <a:t>identification</a:t>
            </a:r>
            <a:endParaRPr lang="en-US" sz="8800" dirty="0"/>
          </a:p>
          <a:p>
            <a:pPr lvl="2">
              <a:spcBef>
                <a:spcPts val="0"/>
              </a:spcBef>
              <a:spcAft>
                <a:spcPts val="400"/>
              </a:spcAft>
            </a:pPr>
            <a:r>
              <a:rPr lang="en-US" sz="8000" dirty="0"/>
              <a:t>obtains distribution of workers’ health and labor </a:t>
            </a:r>
            <a:r>
              <a:rPr lang="en-US" sz="8000" i="1" dirty="0"/>
              <a:t>over time</a:t>
            </a:r>
            <a:r>
              <a:rPr lang="en-US" sz="8000" dirty="0"/>
              <a:t>, so estimated impacts are robust to short term temporal variations – in contrast to a one shot intervention where impact estimates are susceptible to time specific conditions</a:t>
            </a:r>
          </a:p>
          <a:p>
            <a:pPr lvl="1">
              <a:spcBef>
                <a:spcPts val="600"/>
              </a:spcBef>
              <a:spcAft>
                <a:spcPts val="400"/>
              </a:spcAft>
            </a:pPr>
            <a:endParaRPr lang="en-US" sz="8800" dirty="0" smtClean="0"/>
          </a:p>
          <a:p>
            <a:pPr lvl="1">
              <a:spcBef>
                <a:spcPts val="600"/>
              </a:spcBef>
              <a:spcAft>
                <a:spcPts val="400"/>
              </a:spcAft>
            </a:pPr>
            <a:r>
              <a:rPr lang="en-US" sz="8800" dirty="0" smtClean="0"/>
              <a:t>Addresses </a:t>
            </a:r>
            <a:r>
              <a:rPr lang="en-US" sz="8800" dirty="0"/>
              <a:t>the fundamental </a:t>
            </a:r>
            <a:r>
              <a:rPr lang="en-US" sz="8800" dirty="0">
                <a:solidFill>
                  <a:schemeClr val="accent1">
                    <a:lumMod val="50000"/>
                  </a:schemeClr>
                </a:solidFill>
              </a:rPr>
              <a:t>implementation challenge</a:t>
            </a:r>
            <a:r>
              <a:rPr lang="en-US" sz="8800" dirty="0"/>
              <a:t> </a:t>
            </a:r>
          </a:p>
          <a:p>
            <a:pPr lvl="2">
              <a:spcBef>
                <a:spcPts val="0"/>
              </a:spcBef>
              <a:spcAft>
                <a:spcPts val="400"/>
              </a:spcAft>
            </a:pPr>
            <a:r>
              <a:rPr lang="en-US" sz="8000" dirty="0"/>
              <a:t>of treating modest numbers of workers each day - in order to not disrupt production, which is an object of study - while at the same time warranting that all workers have had access to malaria testing and treatment by the end of the program, which was a precondition of the firm. The approach resulted in 100% take up from workers</a:t>
            </a:r>
            <a:r>
              <a:rPr lang="en-US" sz="8000" dirty="0" smtClean="0"/>
              <a:t>.</a:t>
            </a:r>
            <a:endParaRPr lang="en-US" sz="8000" dirty="0"/>
          </a:p>
        </p:txBody>
      </p:sp>
    </p:spTree>
    <p:extLst>
      <p:ext uri="{BB962C8B-B14F-4D97-AF65-F5344CB8AC3E}">
        <p14:creationId xmlns:p14="http://schemas.microsoft.com/office/powerpoint/2010/main" val="220666097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512064" y="521339"/>
            <a:ext cx="10963656" cy="590931"/>
          </a:xfrm>
        </p:spPr>
        <p:txBody>
          <a:bodyPr vert="horz" wrap="square" lIns="0" tIns="45720" rIns="91440" bIns="45720" rtlCol="0" anchor="ctr">
            <a:spAutoFit/>
          </a:bodyPr>
          <a:lstStyle/>
          <a:p>
            <a:pPr algn="ctr"/>
            <a:r>
              <a:rPr lang="en-US" sz="3600" dirty="0">
                <a:cs typeface="Times New Roman" pitchFamily="18" charset="0"/>
              </a:rPr>
              <a:t>Observational estimates of cost per malaria episode</a:t>
            </a:r>
            <a:endParaRPr lang="en-US" sz="3600" dirty="0"/>
          </a:p>
        </p:txBody>
      </p:sp>
      <p:graphicFrame>
        <p:nvGraphicFramePr>
          <p:cNvPr id="31785" name="Group 41"/>
          <p:cNvGraphicFramePr>
            <a:graphicFrameLocks noGrp="1"/>
          </p:cNvGraphicFramePr>
          <p:nvPr/>
        </p:nvGraphicFramePr>
        <p:xfrm>
          <a:off x="1981200" y="1536700"/>
          <a:ext cx="8534401" cy="3987800"/>
        </p:xfrm>
        <a:graphic>
          <a:graphicData uri="http://schemas.openxmlformats.org/drawingml/2006/table">
            <a:tbl>
              <a:tblPr/>
              <a:tblGrid>
                <a:gridCol w="2264229">
                  <a:extLst>
                    <a:ext uri="{9D8B030D-6E8A-4147-A177-3AD203B41FA5}">
                      <a16:colId xmlns:a16="http://schemas.microsoft.com/office/drawing/2014/main" val="20000"/>
                    </a:ext>
                  </a:extLst>
                </a:gridCol>
                <a:gridCol w="1317172">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0">
                <a:tc>
                  <a:txBody>
                    <a:bodyPr/>
                    <a:lstStyle/>
                    <a:p>
                      <a:pPr marL="0" marR="0" lvl="0" indent="0" algn="ctr" defTabSz="914400" rtl="0" eaLnBrk="0" fontAlgn="base" latinLnBrk="0" hangingPunct="0">
                        <a:lnSpc>
                          <a:spcPct val="100000"/>
                        </a:lnSpc>
                        <a:spcBef>
                          <a:spcPct val="0"/>
                        </a:spcBef>
                        <a:spcAft>
                          <a:spcPct val="0"/>
                        </a:spcAft>
                        <a:buClrTx/>
                        <a:buSzPct val="75000"/>
                        <a:buFontTx/>
                        <a:buNone/>
                        <a:tabLst/>
                      </a:pPr>
                      <a:r>
                        <a:rPr kumimoji="0" lang="en-US" sz="1500" b="1" i="0" u="none" strike="noStrike" cap="none" normalizeH="0" baseline="0" dirty="0">
                          <a:ln>
                            <a:noFill/>
                          </a:ln>
                          <a:solidFill>
                            <a:schemeClr val="tx1"/>
                          </a:solidFill>
                          <a:effectLst/>
                          <a:latin typeface="Verdana" pitchFamily="34" charset="0"/>
                          <a:cs typeface="Times New Roman" pitchFamily="18" charset="0"/>
                        </a:rPr>
                        <a:t>Study</a:t>
                      </a:r>
                      <a:endParaRPr kumimoji="0" lang="en-US" sz="1500" b="0" i="0" u="none" strike="noStrike" cap="none" normalizeH="0" baseline="0" dirty="0">
                        <a:ln>
                          <a:noFill/>
                        </a:ln>
                        <a:solidFill>
                          <a:schemeClr val="tx1"/>
                        </a:solidFill>
                        <a:effectLst/>
                        <a:latin typeface="Verdana" pitchFamily="34" charset="0"/>
                        <a:cs typeface="Times New Roman" pitchFamily="18" charset="0"/>
                      </a:endParaRPr>
                    </a:p>
                  </a:txBody>
                  <a:tcPr marL="34925" marR="34925" marT="34925" marB="34925" horzOverflow="overflow">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1" i="0" u="none" strike="noStrike" cap="none" normalizeH="0" baseline="0" dirty="0">
                          <a:ln>
                            <a:noFill/>
                          </a:ln>
                          <a:solidFill>
                            <a:schemeClr val="tx1"/>
                          </a:solidFill>
                          <a:effectLst/>
                          <a:latin typeface="Verdana" pitchFamily="34" charset="0"/>
                          <a:cs typeface="Times New Roman" pitchFamily="18" charset="0"/>
                        </a:rPr>
                        <a:t>Country</a:t>
                      </a:r>
                      <a:endParaRPr kumimoji="0" lang="en-US" sz="1500" b="0" i="0" u="none" strike="noStrike" cap="none" normalizeH="0" baseline="0" dirty="0">
                        <a:ln>
                          <a:noFill/>
                        </a:ln>
                        <a:solidFill>
                          <a:schemeClr val="tx1"/>
                        </a:solidFill>
                        <a:effectLst/>
                        <a:latin typeface="Verdana" pitchFamily="34" charset="0"/>
                        <a:cs typeface="Times New Roman" pitchFamily="18" charset="0"/>
                      </a:endParaRPr>
                    </a:p>
                  </a:txBody>
                  <a:tcPr marL="34925" marR="34925" marT="34925" marB="34925" horzOverflow="overflow">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1" i="0" u="none" strike="noStrike" cap="none" normalizeH="0" baseline="0" dirty="0">
                          <a:ln>
                            <a:noFill/>
                          </a:ln>
                          <a:solidFill>
                            <a:schemeClr val="tx1"/>
                          </a:solidFill>
                          <a:effectLst/>
                          <a:latin typeface="Verdana" pitchFamily="34" charset="0"/>
                          <a:cs typeface="Times New Roman" pitchFamily="18" charset="0"/>
                        </a:rPr>
                        <a:t>Cost of treatment</a:t>
                      </a:r>
                    </a:p>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1" i="0" u="none" strike="noStrike" cap="none" normalizeH="0" baseline="0" dirty="0">
                          <a:ln>
                            <a:noFill/>
                          </a:ln>
                          <a:solidFill>
                            <a:schemeClr val="tx1"/>
                          </a:solidFill>
                          <a:effectLst/>
                          <a:latin typeface="Verdana" pitchFamily="34" charset="0"/>
                          <a:cs typeface="Times New Roman" pitchFamily="18" charset="0"/>
                        </a:rPr>
                        <a:t>(Direct cost)</a:t>
                      </a:r>
                    </a:p>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 of total cost)</a:t>
                      </a:r>
                    </a:p>
                  </a:txBody>
                  <a:tcPr marL="34925" marR="34925" marT="34925" marB="34925" horzOverflow="overflow">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1" i="0" u="none" strike="noStrike" cap="none" normalizeH="0" baseline="0" dirty="0">
                          <a:ln>
                            <a:noFill/>
                          </a:ln>
                          <a:solidFill>
                            <a:schemeClr val="tx1"/>
                          </a:solidFill>
                          <a:effectLst/>
                          <a:latin typeface="Verdana" pitchFamily="34" charset="0"/>
                          <a:cs typeface="Times New Roman" pitchFamily="18" charset="0"/>
                        </a:rPr>
                        <a:t>Absenteeism from work</a:t>
                      </a:r>
                    </a:p>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1" i="0" u="none" strike="noStrike" cap="none" normalizeH="0" baseline="0" dirty="0">
                          <a:ln>
                            <a:noFill/>
                          </a:ln>
                          <a:solidFill>
                            <a:schemeClr val="tx1"/>
                          </a:solidFill>
                          <a:effectLst/>
                          <a:latin typeface="Verdana" pitchFamily="34" charset="0"/>
                          <a:cs typeface="Times New Roman" pitchFamily="18" charset="0"/>
                        </a:rPr>
                        <a:t>(Indirect cost)</a:t>
                      </a:r>
                      <a:endParaRPr kumimoji="0" lang="en-US" sz="1500" b="0" i="0" u="none" strike="noStrike" cap="none" normalizeH="0" baseline="0" dirty="0">
                        <a:ln>
                          <a:noFill/>
                        </a:ln>
                        <a:solidFill>
                          <a:schemeClr val="tx1"/>
                        </a:solidFill>
                        <a:effectLst/>
                        <a:latin typeface="Verdana"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 (% of total cost)</a:t>
                      </a:r>
                    </a:p>
                  </a:txBody>
                  <a:tcPr marL="34925" marR="34925" marT="34925" marB="34925" horzOverflow="overflow">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Morel et al.</a:t>
                      </a:r>
                    </a:p>
                  </a:txBody>
                  <a:tcPr marL="34925" marR="34925" marT="34925" marB="34925"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Vietnam</a:t>
                      </a:r>
                    </a:p>
                  </a:txBody>
                  <a:tcPr marL="34925" marR="34925" marT="34925" marB="34925"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US$ 0.7 (6%)</a:t>
                      </a:r>
                    </a:p>
                  </a:txBody>
                  <a:tcPr marL="34925" marR="34925" marT="34925" marB="34925"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US$ 11.09 (94%)</a:t>
                      </a:r>
                    </a:p>
                  </a:txBody>
                  <a:tcPr marL="34925" marR="34925" marT="34925" marB="34925"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Akazili et al.</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Ghana</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US$ 1.87 (29%)</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US$ 4.52 (71%)</a:t>
                      </a:r>
                    </a:p>
                  </a:txBody>
                  <a:tcPr marL="34925" marR="34925" marT="34925"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Deressa et al.</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Ethiopia</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US$ 1.60 (28%)</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US$ 4.08 (72%)</a:t>
                      </a:r>
                    </a:p>
                  </a:txBody>
                  <a:tcPr marL="34925" marR="34925" marT="34925"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Cropper et al. </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Ethiopia</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US$ 1.60 (7%)</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US$ 22 (93%)</a:t>
                      </a:r>
                    </a:p>
                  </a:txBody>
                  <a:tcPr marL="34925" marR="34925" marT="34925"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Sauerborn et al.</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Burkina Faso</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US$ 1.85 (31%)</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US$ 4.11 (69%)</a:t>
                      </a:r>
                    </a:p>
                  </a:txBody>
                  <a:tcPr marL="34925" marR="34925" marT="34925"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Ettling &amp; Shepard</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Rwanda</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US$ 0.63 (28%)</a:t>
                      </a:r>
                    </a:p>
                  </a:txBody>
                  <a:tcPr marL="34925" marR="34925" marT="34925" marB="34925"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a:ln>
                            <a:noFill/>
                          </a:ln>
                          <a:solidFill>
                            <a:schemeClr val="tx1"/>
                          </a:solidFill>
                          <a:effectLst/>
                          <a:latin typeface="Verdana" pitchFamily="34" charset="0"/>
                          <a:cs typeface="Times New Roman" pitchFamily="18" charset="0"/>
                        </a:rPr>
                        <a:t>US$ 2.25 (72%)</a:t>
                      </a:r>
                    </a:p>
                  </a:txBody>
                  <a:tcPr marL="34925" marR="34925" marT="34925"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err="1">
                          <a:ln>
                            <a:noFill/>
                          </a:ln>
                          <a:solidFill>
                            <a:schemeClr val="tx1"/>
                          </a:solidFill>
                          <a:effectLst/>
                          <a:latin typeface="Verdana" pitchFamily="34" charset="0"/>
                          <a:cs typeface="Times New Roman" pitchFamily="18" charset="0"/>
                        </a:rPr>
                        <a:t>Asenso-Okyere</a:t>
                      </a:r>
                      <a:r>
                        <a:rPr kumimoji="0" lang="en-US" sz="1500" b="0" i="0" u="none" strike="noStrike" cap="none" normalizeH="0" baseline="0" dirty="0">
                          <a:ln>
                            <a:noFill/>
                          </a:ln>
                          <a:solidFill>
                            <a:schemeClr val="tx1"/>
                          </a:solidFill>
                          <a:effectLst/>
                          <a:latin typeface="Verdana" pitchFamily="34" charset="0"/>
                          <a:cs typeface="Times New Roman" pitchFamily="18" charset="0"/>
                        </a:rPr>
                        <a:t> et al.</a:t>
                      </a:r>
                    </a:p>
                  </a:txBody>
                  <a:tcPr marL="34925" marR="34925" marT="34925" marB="349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Ghana</a:t>
                      </a:r>
                    </a:p>
                  </a:txBody>
                  <a:tcPr marL="34925" marR="34925" marT="34925" marB="349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US$1.81 (21%)</a:t>
                      </a:r>
                    </a:p>
                  </a:txBody>
                  <a:tcPr marL="34925" marR="34925" marT="34925" marB="349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Pct val="75000"/>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500" b="0" i="0" u="none" strike="noStrike" cap="none" normalizeH="0" baseline="0" dirty="0">
                          <a:ln>
                            <a:noFill/>
                          </a:ln>
                          <a:solidFill>
                            <a:schemeClr val="tx1"/>
                          </a:solidFill>
                          <a:effectLst/>
                          <a:latin typeface="Verdana" pitchFamily="34" charset="0"/>
                          <a:cs typeface="Times New Roman" pitchFamily="18" charset="0"/>
                        </a:rPr>
                        <a:t>US$ 6.87 (79%)</a:t>
                      </a:r>
                    </a:p>
                  </a:txBody>
                  <a:tcPr marL="34925" marR="34925" marT="34925" marB="349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TextBox 3"/>
          <p:cNvSpPr txBox="1"/>
          <p:nvPr/>
        </p:nvSpPr>
        <p:spPr>
          <a:xfrm>
            <a:off x="2286000" y="5829300"/>
            <a:ext cx="7848600" cy="923330"/>
          </a:xfrm>
          <a:prstGeom prst="rect">
            <a:avLst/>
          </a:prstGeom>
          <a:noFill/>
        </p:spPr>
        <p:txBody>
          <a:bodyPr wrap="square" rtlCol="0">
            <a:spAutoFit/>
          </a:bodyPr>
          <a:lstStyle/>
          <a:p>
            <a:r>
              <a:rPr lang="en-US" dirty="0"/>
              <a:t>Cost of Absenteeism (indirect costs) is highest, but estimates derive from </a:t>
            </a:r>
            <a:r>
              <a:rPr lang="en-US" dirty="0">
                <a:solidFill>
                  <a:schemeClr val="accent1">
                    <a:lumMod val="75000"/>
                  </a:schemeClr>
                </a:solidFill>
              </a:rPr>
              <a:t>self-reports, valued at average wages, not including on-the-job costs</a:t>
            </a:r>
            <a:r>
              <a:rPr lang="en-US" dirty="0"/>
              <a:t>. Furthermore, all based on </a:t>
            </a:r>
            <a:r>
              <a:rPr lang="en-US" dirty="0">
                <a:solidFill>
                  <a:schemeClr val="accent1">
                    <a:lumMod val="75000"/>
                  </a:schemeClr>
                </a:solidFill>
              </a:rPr>
              <a:t>observational</a:t>
            </a:r>
            <a:r>
              <a:rPr lang="en-US" dirty="0"/>
              <a:t> data.</a:t>
            </a:r>
          </a:p>
        </p:txBody>
      </p:sp>
      <p:sp>
        <p:nvSpPr>
          <p:cNvPr id="14" name="Rectangle 13"/>
          <p:cNvSpPr/>
          <p:nvPr/>
        </p:nvSpPr>
        <p:spPr>
          <a:xfrm>
            <a:off x="10515601" y="6290965"/>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232685783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905000" y="304801"/>
            <a:ext cx="8686800" cy="990600"/>
          </a:xfrm>
        </p:spPr>
        <p:txBody>
          <a:bodyPr>
            <a:noAutofit/>
          </a:bodyPr>
          <a:lstStyle/>
          <a:p>
            <a:pPr algn="ctr"/>
            <a:r>
              <a:rPr lang="en-GB" dirty="0">
                <a:cs typeface="Times New Roman" pitchFamily="18" charset="0"/>
              </a:rPr>
              <a:t>Measuring worker productivity</a:t>
            </a:r>
          </a:p>
        </p:txBody>
      </p:sp>
      <p:sp>
        <p:nvSpPr>
          <p:cNvPr id="4" name="Content Placeholder 2"/>
          <p:cNvSpPr>
            <a:spLocks noGrp="1"/>
          </p:cNvSpPr>
          <p:nvPr>
            <p:ph idx="1"/>
          </p:nvPr>
        </p:nvSpPr>
        <p:spPr>
          <a:xfrm>
            <a:off x="731520" y="1689462"/>
            <a:ext cx="10442448" cy="4434455"/>
          </a:xfrm>
        </p:spPr>
        <p:txBody>
          <a:bodyPr>
            <a:noAutofit/>
          </a:bodyPr>
          <a:lstStyle/>
          <a:p>
            <a:pPr marL="0" indent="0">
              <a:spcBef>
                <a:spcPts val="200"/>
              </a:spcBef>
              <a:spcAft>
                <a:spcPts val="200"/>
              </a:spcAft>
              <a:buNone/>
            </a:pPr>
            <a:r>
              <a:rPr lang="en-GB" dirty="0">
                <a:solidFill>
                  <a:schemeClr val="accent1">
                    <a:lumMod val="50000"/>
                  </a:schemeClr>
                </a:solidFill>
              </a:rPr>
              <a:t>Precise measurement </a:t>
            </a:r>
            <a:r>
              <a:rPr lang="en-GB" dirty="0"/>
              <a:t>of </a:t>
            </a:r>
            <a:r>
              <a:rPr lang="en-GB" dirty="0">
                <a:solidFill>
                  <a:schemeClr val="accent1">
                    <a:lumMod val="50000"/>
                  </a:schemeClr>
                </a:solidFill>
              </a:rPr>
              <a:t>individual</a:t>
            </a:r>
            <a:r>
              <a:rPr lang="en-GB" dirty="0"/>
              <a:t> productivity is a key challenge</a:t>
            </a:r>
          </a:p>
          <a:p>
            <a:pPr>
              <a:spcBef>
                <a:spcPts val="200"/>
              </a:spcBef>
              <a:spcAft>
                <a:spcPts val="200"/>
              </a:spcAft>
            </a:pPr>
            <a:endParaRPr lang="en-GB" sz="2400" dirty="0" smtClean="0"/>
          </a:p>
          <a:p>
            <a:pPr>
              <a:spcBef>
                <a:spcPts val="200"/>
              </a:spcBef>
              <a:spcAft>
                <a:spcPts val="200"/>
              </a:spcAft>
            </a:pPr>
            <a:r>
              <a:rPr lang="en-GB" sz="2400" dirty="0" smtClean="0"/>
              <a:t>Productivity </a:t>
            </a:r>
            <a:r>
              <a:rPr lang="en-GB" sz="2400" dirty="0"/>
              <a:t>generally defined as </a:t>
            </a:r>
            <a:r>
              <a:rPr lang="en-GB" sz="2400" dirty="0">
                <a:solidFill>
                  <a:schemeClr val="accent1">
                    <a:lumMod val="50000"/>
                  </a:schemeClr>
                </a:solidFill>
              </a:rPr>
              <a:t>output divided by input</a:t>
            </a:r>
            <a:r>
              <a:rPr lang="en-GB" sz="2400" dirty="0"/>
              <a:t>: P = O/I</a:t>
            </a:r>
          </a:p>
          <a:p>
            <a:pPr lvl="1">
              <a:spcBef>
                <a:spcPts val="200"/>
              </a:spcBef>
              <a:spcAft>
                <a:spcPts val="200"/>
              </a:spcAft>
            </a:pPr>
            <a:endParaRPr lang="en-GB" sz="2000" dirty="0" smtClean="0"/>
          </a:p>
          <a:p>
            <a:pPr lvl="1">
              <a:spcBef>
                <a:spcPts val="200"/>
              </a:spcBef>
              <a:spcAft>
                <a:spcPts val="200"/>
              </a:spcAft>
            </a:pPr>
            <a:r>
              <a:rPr lang="en-GB" sz="2000" dirty="0" smtClean="0"/>
              <a:t>Much </a:t>
            </a:r>
            <a:r>
              <a:rPr lang="en-GB" sz="2000" dirty="0"/>
              <a:t>analysis is at the aggregate level (firm, sector, economy wide), using production or value added (output) </a:t>
            </a:r>
            <a:r>
              <a:rPr lang="en-US" sz="2000" dirty="0"/>
              <a:t>per worker (input). </a:t>
            </a:r>
          </a:p>
          <a:p>
            <a:pPr lvl="2">
              <a:spcBef>
                <a:spcPts val="200"/>
              </a:spcBef>
              <a:spcAft>
                <a:spcPts val="200"/>
              </a:spcAft>
            </a:pPr>
            <a:r>
              <a:rPr lang="en-US" sz="1600" dirty="0"/>
              <a:t>Example: analysis of productivity across firms tends to focus on average worker productivity by firm, typically constructed as value added divided by number of workers. It observes large dispersion of average worker productivity across business units, and across and within sectors of activity. </a:t>
            </a:r>
          </a:p>
          <a:p>
            <a:pPr lvl="1">
              <a:spcBef>
                <a:spcPts val="200"/>
              </a:spcBef>
              <a:spcAft>
                <a:spcPts val="200"/>
              </a:spcAft>
            </a:pPr>
            <a:endParaRPr lang="en-US" sz="2000" dirty="0" smtClean="0"/>
          </a:p>
          <a:p>
            <a:pPr lvl="1">
              <a:spcBef>
                <a:spcPts val="200"/>
              </a:spcBef>
              <a:spcAft>
                <a:spcPts val="200"/>
              </a:spcAft>
            </a:pPr>
            <a:r>
              <a:rPr lang="en-US" sz="2000" dirty="0" smtClean="0"/>
              <a:t>But </a:t>
            </a:r>
            <a:r>
              <a:rPr lang="en-US" sz="2000" dirty="0"/>
              <a:t>attribution to individual worker traits, including  worker health, is not </a:t>
            </a:r>
            <a:r>
              <a:rPr lang="en-US" sz="2000" dirty="0" smtClean="0"/>
              <a:t>possible</a:t>
            </a:r>
            <a:endParaRPr lang="en-US" sz="2000" dirty="0"/>
          </a:p>
        </p:txBody>
      </p:sp>
    </p:spTree>
    <p:extLst>
      <p:ext uri="{BB962C8B-B14F-4D97-AF65-F5344CB8AC3E}">
        <p14:creationId xmlns:p14="http://schemas.microsoft.com/office/powerpoint/2010/main" val="538119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905000" y="304801"/>
            <a:ext cx="8686800" cy="990600"/>
          </a:xfrm>
        </p:spPr>
        <p:txBody>
          <a:bodyPr>
            <a:noAutofit/>
          </a:bodyPr>
          <a:lstStyle/>
          <a:p>
            <a:pPr algn="ctr"/>
            <a:r>
              <a:rPr lang="en-GB" dirty="0">
                <a:cs typeface="Times New Roman" pitchFamily="18" charset="0"/>
              </a:rPr>
              <a:t>Measuring worker productivity</a:t>
            </a:r>
          </a:p>
        </p:txBody>
      </p:sp>
      <p:sp>
        <p:nvSpPr>
          <p:cNvPr id="4" name="Content Placeholder 2"/>
          <p:cNvSpPr>
            <a:spLocks noGrp="1"/>
          </p:cNvSpPr>
          <p:nvPr>
            <p:ph idx="1"/>
          </p:nvPr>
        </p:nvSpPr>
        <p:spPr>
          <a:xfrm>
            <a:off x="731520" y="1195696"/>
            <a:ext cx="10442448" cy="4928222"/>
          </a:xfrm>
        </p:spPr>
        <p:txBody>
          <a:bodyPr>
            <a:noAutofit/>
          </a:bodyPr>
          <a:lstStyle/>
          <a:p>
            <a:pPr marL="0" indent="0">
              <a:spcBef>
                <a:spcPts val="200"/>
              </a:spcBef>
              <a:spcAft>
                <a:spcPts val="200"/>
              </a:spcAft>
              <a:buNone/>
            </a:pPr>
            <a:r>
              <a:rPr lang="en-GB" dirty="0">
                <a:solidFill>
                  <a:schemeClr val="accent1">
                    <a:lumMod val="50000"/>
                  </a:schemeClr>
                </a:solidFill>
              </a:rPr>
              <a:t>Precise measurement </a:t>
            </a:r>
            <a:r>
              <a:rPr lang="en-GB" dirty="0"/>
              <a:t>of </a:t>
            </a:r>
            <a:r>
              <a:rPr lang="en-GB" dirty="0">
                <a:solidFill>
                  <a:schemeClr val="accent1">
                    <a:lumMod val="50000"/>
                  </a:schemeClr>
                </a:solidFill>
              </a:rPr>
              <a:t>individual</a:t>
            </a:r>
            <a:r>
              <a:rPr lang="en-GB" dirty="0"/>
              <a:t> productivity is a key challenge</a:t>
            </a:r>
          </a:p>
          <a:p>
            <a:pPr>
              <a:spcBef>
                <a:spcPts val="600"/>
              </a:spcBef>
              <a:spcAft>
                <a:spcPts val="200"/>
              </a:spcAft>
            </a:pPr>
            <a:endParaRPr lang="en-US" sz="2400" dirty="0" smtClean="0"/>
          </a:p>
          <a:p>
            <a:pPr>
              <a:spcBef>
                <a:spcPts val="600"/>
              </a:spcBef>
              <a:spcAft>
                <a:spcPts val="200"/>
              </a:spcAft>
            </a:pPr>
            <a:r>
              <a:rPr lang="en-US" sz="2400" dirty="0" smtClean="0"/>
              <a:t>At </a:t>
            </a:r>
            <a:r>
              <a:rPr lang="en-US" sz="2400" dirty="0"/>
              <a:t>the </a:t>
            </a:r>
            <a:r>
              <a:rPr lang="en-US" sz="2400" dirty="0">
                <a:solidFill>
                  <a:schemeClr val="accent1">
                    <a:lumMod val="50000"/>
                  </a:schemeClr>
                </a:solidFill>
              </a:rPr>
              <a:t>individual worker </a:t>
            </a:r>
            <a:r>
              <a:rPr lang="en-US" sz="2400" dirty="0"/>
              <a:t>level, a directly observed measure of worker production (output) per unit of time (input) that is comparable across activities, is preferred. </a:t>
            </a:r>
          </a:p>
          <a:p>
            <a:pPr lvl="1">
              <a:spcBef>
                <a:spcPts val="200"/>
              </a:spcBef>
              <a:spcAft>
                <a:spcPts val="200"/>
              </a:spcAft>
            </a:pPr>
            <a:endParaRPr lang="en-US" sz="2000" dirty="0" smtClean="0"/>
          </a:p>
          <a:p>
            <a:pPr lvl="1">
              <a:spcBef>
                <a:spcPts val="200"/>
              </a:spcBef>
              <a:spcAft>
                <a:spcPts val="200"/>
              </a:spcAft>
            </a:pPr>
            <a:r>
              <a:rPr lang="en-US" sz="2000" dirty="0" smtClean="0"/>
              <a:t>This </a:t>
            </a:r>
            <a:r>
              <a:rPr lang="en-US" sz="2000" dirty="0"/>
              <a:t>is typically available in </a:t>
            </a:r>
            <a:r>
              <a:rPr lang="en-US" sz="2000" dirty="0">
                <a:solidFill>
                  <a:schemeClr val="accent1">
                    <a:lumMod val="50000"/>
                  </a:schemeClr>
                </a:solidFill>
              </a:rPr>
              <a:t>piece rate settings</a:t>
            </a:r>
            <a:r>
              <a:rPr lang="en-US" sz="2000" dirty="0"/>
              <a:t>, where worker earnings provide a direct measure of a worker’s output. </a:t>
            </a:r>
          </a:p>
          <a:p>
            <a:pPr lvl="1">
              <a:spcBef>
                <a:spcPts val="200"/>
              </a:spcBef>
              <a:spcAft>
                <a:spcPts val="200"/>
              </a:spcAft>
            </a:pPr>
            <a:endParaRPr lang="en-US" sz="2000" dirty="0" smtClean="0"/>
          </a:p>
          <a:p>
            <a:pPr lvl="1">
              <a:spcBef>
                <a:spcPts val="200"/>
              </a:spcBef>
              <a:spcAft>
                <a:spcPts val="200"/>
              </a:spcAft>
            </a:pPr>
            <a:r>
              <a:rPr lang="en-US" sz="2000" dirty="0" smtClean="0"/>
              <a:t>Outside </a:t>
            </a:r>
            <a:r>
              <a:rPr lang="en-US" sz="2000" dirty="0"/>
              <a:t>piece rate settings, earnings, while correlated with productivity, are not necessarily a good measure for individual worker productivity</a:t>
            </a:r>
          </a:p>
          <a:p>
            <a:pPr lvl="2">
              <a:spcBef>
                <a:spcPts val="200"/>
              </a:spcBef>
              <a:spcAft>
                <a:spcPts val="200"/>
              </a:spcAft>
            </a:pPr>
            <a:r>
              <a:rPr lang="en-US" sz="1600" dirty="0"/>
              <a:t>Institutional factors such as unions, norms, job attributes and their desirability, worker characteristics have all been identified as co-determinants of wages – see the large labor economics literature on the role of unions and norms, implicit contracts, compensating differentials, efficiency wages</a:t>
            </a:r>
            <a:endParaRPr lang="en-GB" sz="1600" dirty="0"/>
          </a:p>
        </p:txBody>
      </p:sp>
      <p:sp>
        <p:nvSpPr>
          <p:cNvPr id="5" name="Rectangle 4"/>
          <p:cNvSpPr/>
          <p:nvPr/>
        </p:nvSpPr>
        <p:spPr>
          <a:xfrm>
            <a:off x="10463681" y="6329874"/>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2400211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905000" y="304801"/>
            <a:ext cx="8686800" cy="990600"/>
          </a:xfrm>
        </p:spPr>
        <p:txBody>
          <a:bodyPr>
            <a:noAutofit/>
          </a:bodyPr>
          <a:lstStyle/>
          <a:p>
            <a:pPr algn="ctr"/>
            <a:r>
              <a:rPr lang="en-GB" dirty="0">
                <a:cs typeface="Times New Roman" pitchFamily="18" charset="0"/>
              </a:rPr>
              <a:t>Measurement of illness</a:t>
            </a:r>
          </a:p>
        </p:txBody>
      </p:sp>
      <p:sp>
        <p:nvSpPr>
          <p:cNvPr id="4" name="Content Placeholder 2"/>
          <p:cNvSpPr>
            <a:spLocks noGrp="1"/>
          </p:cNvSpPr>
          <p:nvPr>
            <p:ph idx="1"/>
          </p:nvPr>
        </p:nvSpPr>
        <p:spPr>
          <a:xfrm>
            <a:off x="868680" y="1140832"/>
            <a:ext cx="10195560" cy="4928222"/>
          </a:xfrm>
        </p:spPr>
        <p:txBody>
          <a:bodyPr>
            <a:noAutofit/>
          </a:bodyPr>
          <a:lstStyle/>
          <a:p>
            <a:pPr marL="0" indent="0">
              <a:spcBef>
                <a:spcPts val="200"/>
              </a:spcBef>
              <a:spcAft>
                <a:spcPts val="200"/>
              </a:spcAft>
              <a:buNone/>
            </a:pPr>
            <a:r>
              <a:rPr lang="en-GB" sz="2400" dirty="0"/>
              <a:t>Morbidity is best measured through </a:t>
            </a:r>
            <a:r>
              <a:rPr lang="en-GB" sz="2400" dirty="0">
                <a:solidFill>
                  <a:schemeClr val="accent1">
                    <a:lumMod val="50000"/>
                  </a:schemeClr>
                </a:solidFill>
              </a:rPr>
              <a:t>objective measurement </a:t>
            </a:r>
            <a:r>
              <a:rPr lang="en-GB" sz="2400" dirty="0"/>
              <a:t>of the </a:t>
            </a:r>
            <a:r>
              <a:rPr lang="en-GB" sz="2400" dirty="0">
                <a:solidFill>
                  <a:schemeClr val="accent1">
                    <a:lumMod val="50000"/>
                  </a:schemeClr>
                </a:solidFill>
              </a:rPr>
              <a:t>pathogenic</a:t>
            </a:r>
            <a:r>
              <a:rPr lang="en-GB" sz="2400" dirty="0"/>
              <a:t> </a:t>
            </a:r>
            <a:r>
              <a:rPr lang="en-GB" sz="2400" dirty="0">
                <a:solidFill>
                  <a:schemeClr val="accent1">
                    <a:lumMod val="50000"/>
                  </a:schemeClr>
                </a:solidFill>
              </a:rPr>
              <a:t>micro-organism</a:t>
            </a:r>
            <a:r>
              <a:rPr lang="en-GB" sz="2400" dirty="0"/>
              <a:t> causing the disease in the case of infectious diseases.</a:t>
            </a:r>
            <a:r>
              <a:rPr lang="en-GB" sz="1600" baseline="30000" dirty="0"/>
              <a:t>(*)</a:t>
            </a:r>
            <a:endParaRPr lang="en-GB" sz="2400" dirty="0"/>
          </a:p>
          <a:p>
            <a:pPr>
              <a:spcBef>
                <a:spcPts val="200"/>
              </a:spcBef>
              <a:spcAft>
                <a:spcPts val="200"/>
              </a:spcAft>
            </a:pPr>
            <a:endParaRPr lang="en-GB" sz="2400" dirty="0" smtClean="0"/>
          </a:p>
          <a:p>
            <a:pPr>
              <a:spcBef>
                <a:spcPts val="200"/>
              </a:spcBef>
              <a:spcAft>
                <a:spcPts val="200"/>
              </a:spcAft>
            </a:pPr>
            <a:r>
              <a:rPr lang="en-GB" sz="2400" dirty="0" smtClean="0"/>
              <a:t>Self </a:t>
            </a:r>
            <a:r>
              <a:rPr lang="en-GB" sz="2400" dirty="0"/>
              <a:t>reported illness is </a:t>
            </a:r>
            <a:r>
              <a:rPr lang="en-GB" sz="2400" dirty="0">
                <a:solidFill>
                  <a:schemeClr val="accent1">
                    <a:lumMod val="50000"/>
                  </a:schemeClr>
                </a:solidFill>
              </a:rPr>
              <a:t>error prone</a:t>
            </a:r>
            <a:r>
              <a:rPr lang="en-GB" sz="2400" dirty="0"/>
              <a:t>, and we </a:t>
            </a:r>
            <a:r>
              <a:rPr lang="en-GB" sz="2400" dirty="0">
                <a:solidFill>
                  <a:schemeClr val="accent1">
                    <a:lumMod val="50000"/>
                  </a:schemeClr>
                </a:solidFill>
              </a:rPr>
              <a:t>cannot sign the bias </a:t>
            </a:r>
            <a:r>
              <a:rPr lang="en-GB" sz="2400" dirty="0"/>
              <a:t>a priori</a:t>
            </a:r>
          </a:p>
          <a:p>
            <a:pPr lvl="1">
              <a:spcBef>
                <a:spcPts val="200"/>
              </a:spcBef>
              <a:spcAft>
                <a:spcPts val="200"/>
              </a:spcAft>
            </a:pPr>
            <a:r>
              <a:rPr lang="en-GB" sz="2000" dirty="0"/>
              <a:t>Recall bias</a:t>
            </a:r>
          </a:p>
          <a:p>
            <a:pPr lvl="1">
              <a:spcBef>
                <a:spcPts val="200"/>
              </a:spcBef>
              <a:spcAft>
                <a:spcPts val="200"/>
              </a:spcAft>
            </a:pPr>
            <a:r>
              <a:rPr lang="en-GB" sz="2000" dirty="0"/>
              <a:t>Subjective perceptions of symptoms</a:t>
            </a:r>
          </a:p>
          <a:p>
            <a:pPr lvl="1">
              <a:spcBef>
                <a:spcPts val="200"/>
              </a:spcBef>
              <a:spcAft>
                <a:spcPts val="200"/>
              </a:spcAft>
            </a:pPr>
            <a:r>
              <a:rPr lang="en-GB" sz="2000" dirty="0"/>
              <a:t>Lack of diagnostic capability - particularly when infection can be both symptomatic or asymptomatic </a:t>
            </a:r>
          </a:p>
          <a:p>
            <a:pPr lvl="1">
              <a:spcBef>
                <a:spcPts val="200"/>
              </a:spcBef>
              <a:spcAft>
                <a:spcPts val="200"/>
              </a:spcAft>
            </a:pPr>
            <a:r>
              <a:rPr lang="en-GB" sz="2000" dirty="0"/>
              <a:t>Example: In our study, </a:t>
            </a:r>
            <a:r>
              <a:rPr lang="en-US" sz="2000" dirty="0"/>
              <a:t>29% of workers’ positive and 64% of workers’ negative self-reports, had accurate diagnosis – see </a:t>
            </a:r>
            <a:r>
              <a:rPr lang="en-US" sz="2000" dirty="0">
                <a:hlinkClick r:id="rId3" action="ppaction://hlinksldjump"/>
              </a:rPr>
              <a:t>Diagnosing malaria Appendix </a:t>
            </a:r>
            <a:endParaRPr lang="en-US" sz="2000" dirty="0"/>
          </a:p>
          <a:p>
            <a:pPr marL="0" indent="0">
              <a:spcBef>
                <a:spcPts val="200"/>
              </a:spcBef>
              <a:spcAft>
                <a:spcPts val="200"/>
              </a:spcAft>
              <a:buNone/>
            </a:pPr>
            <a:endParaRPr lang="en-GB" sz="1600" i="1" baseline="30000" dirty="0" smtClean="0"/>
          </a:p>
          <a:p>
            <a:pPr marL="0" indent="0">
              <a:spcBef>
                <a:spcPts val="200"/>
              </a:spcBef>
              <a:spcAft>
                <a:spcPts val="200"/>
              </a:spcAft>
              <a:buNone/>
            </a:pPr>
            <a:endParaRPr lang="en-GB" sz="1600" i="1" baseline="30000" dirty="0"/>
          </a:p>
          <a:p>
            <a:pPr marL="0" indent="0">
              <a:spcBef>
                <a:spcPts val="200"/>
              </a:spcBef>
              <a:spcAft>
                <a:spcPts val="200"/>
              </a:spcAft>
              <a:buNone/>
            </a:pPr>
            <a:endParaRPr lang="en-GB" sz="1600" i="1" baseline="30000" dirty="0" smtClean="0"/>
          </a:p>
          <a:p>
            <a:pPr marL="0" indent="0">
              <a:spcBef>
                <a:spcPts val="200"/>
              </a:spcBef>
              <a:spcAft>
                <a:spcPts val="200"/>
              </a:spcAft>
              <a:buNone/>
            </a:pPr>
            <a:endParaRPr lang="en-GB" sz="1600" i="1" baseline="30000" dirty="0"/>
          </a:p>
          <a:p>
            <a:pPr marL="0" indent="0">
              <a:spcBef>
                <a:spcPts val="200"/>
              </a:spcBef>
              <a:spcAft>
                <a:spcPts val="200"/>
              </a:spcAft>
              <a:buNone/>
            </a:pPr>
            <a:endParaRPr lang="en-GB" sz="1600" i="1" baseline="30000" dirty="0" smtClean="0"/>
          </a:p>
          <a:p>
            <a:pPr marL="0" indent="0">
              <a:spcBef>
                <a:spcPts val="200"/>
              </a:spcBef>
              <a:spcAft>
                <a:spcPts val="200"/>
              </a:spcAft>
              <a:buNone/>
            </a:pPr>
            <a:r>
              <a:rPr lang="en-GB" sz="1600" i="1" baseline="30000" dirty="0" smtClean="0"/>
              <a:t>(*)</a:t>
            </a:r>
            <a:r>
              <a:rPr lang="en-GB" sz="1600" i="1" dirty="0" smtClean="0"/>
              <a:t> </a:t>
            </a:r>
            <a:r>
              <a:rPr lang="en-GB" sz="1600" i="1" dirty="0"/>
              <a:t>In the case of chronic diseases objective measurement of symptoms is preferred, e.g. obesity (</a:t>
            </a:r>
            <a:r>
              <a:rPr lang="en-GB" sz="1600" i="1" dirty="0" err="1"/>
              <a:t>bmi</a:t>
            </a:r>
            <a:r>
              <a:rPr lang="en-GB" sz="1600" i="1" dirty="0"/>
              <a:t>&gt;30), diabetes (sugar content of blood), stress (cortisol or other blood test)</a:t>
            </a:r>
          </a:p>
          <a:p>
            <a:pPr>
              <a:spcBef>
                <a:spcPts val="200"/>
              </a:spcBef>
              <a:spcAft>
                <a:spcPts val="200"/>
              </a:spcAft>
            </a:pPr>
            <a:endParaRPr lang="en-GB" sz="2400" dirty="0"/>
          </a:p>
          <a:p>
            <a:pPr>
              <a:spcBef>
                <a:spcPts val="200"/>
              </a:spcBef>
              <a:spcAft>
                <a:spcPts val="200"/>
              </a:spcAft>
            </a:pPr>
            <a:endParaRPr lang="en-US" sz="2400" dirty="0"/>
          </a:p>
          <a:p>
            <a:pPr lvl="1">
              <a:spcBef>
                <a:spcPts val="200"/>
              </a:spcBef>
              <a:spcAft>
                <a:spcPts val="200"/>
              </a:spcAft>
            </a:pPr>
            <a:endParaRPr lang="en-US" sz="2000" dirty="0"/>
          </a:p>
          <a:p>
            <a:pPr lvl="1">
              <a:spcBef>
                <a:spcPts val="200"/>
              </a:spcBef>
              <a:spcAft>
                <a:spcPts val="200"/>
              </a:spcAft>
            </a:pPr>
            <a:endParaRPr lang="en-GB" sz="2000" dirty="0"/>
          </a:p>
        </p:txBody>
      </p:sp>
    </p:spTree>
    <p:extLst>
      <p:ext uri="{BB962C8B-B14F-4D97-AF65-F5344CB8AC3E}">
        <p14:creationId xmlns:p14="http://schemas.microsoft.com/office/powerpoint/2010/main" val="2295792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905000" y="304801"/>
            <a:ext cx="8686800" cy="990600"/>
          </a:xfrm>
        </p:spPr>
        <p:txBody>
          <a:bodyPr>
            <a:noAutofit/>
          </a:bodyPr>
          <a:lstStyle/>
          <a:p>
            <a:pPr algn="ctr"/>
            <a:r>
              <a:rPr lang="en-GB" dirty="0">
                <a:cs typeface="Times New Roman" pitchFamily="18" charset="0"/>
              </a:rPr>
              <a:t>Measurement of illness</a:t>
            </a:r>
          </a:p>
        </p:txBody>
      </p:sp>
      <p:sp>
        <p:nvSpPr>
          <p:cNvPr id="4" name="Content Placeholder 2"/>
          <p:cNvSpPr>
            <a:spLocks noGrp="1"/>
          </p:cNvSpPr>
          <p:nvPr>
            <p:ph idx="1"/>
          </p:nvPr>
        </p:nvSpPr>
        <p:spPr>
          <a:xfrm>
            <a:off x="868680" y="1140832"/>
            <a:ext cx="10195560" cy="4928222"/>
          </a:xfrm>
        </p:spPr>
        <p:txBody>
          <a:bodyPr>
            <a:noAutofit/>
          </a:bodyPr>
          <a:lstStyle/>
          <a:p>
            <a:pPr marL="0" indent="0">
              <a:spcBef>
                <a:spcPts val="200"/>
              </a:spcBef>
              <a:spcAft>
                <a:spcPts val="200"/>
              </a:spcAft>
              <a:buNone/>
            </a:pPr>
            <a:r>
              <a:rPr lang="en-GB" sz="2400" dirty="0"/>
              <a:t>Morbidity is best measured through </a:t>
            </a:r>
            <a:r>
              <a:rPr lang="en-GB" sz="2400" dirty="0">
                <a:solidFill>
                  <a:schemeClr val="accent1">
                    <a:lumMod val="50000"/>
                  </a:schemeClr>
                </a:solidFill>
              </a:rPr>
              <a:t>objective measurement </a:t>
            </a:r>
            <a:r>
              <a:rPr lang="en-GB" sz="2400" dirty="0"/>
              <a:t>of the </a:t>
            </a:r>
            <a:r>
              <a:rPr lang="en-GB" sz="2400" dirty="0">
                <a:solidFill>
                  <a:schemeClr val="accent1">
                    <a:lumMod val="50000"/>
                  </a:schemeClr>
                </a:solidFill>
              </a:rPr>
              <a:t>pathogenic</a:t>
            </a:r>
            <a:r>
              <a:rPr lang="en-GB" sz="2400" dirty="0"/>
              <a:t> </a:t>
            </a:r>
            <a:r>
              <a:rPr lang="en-GB" sz="2400" dirty="0">
                <a:solidFill>
                  <a:schemeClr val="accent1">
                    <a:lumMod val="50000"/>
                  </a:schemeClr>
                </a:solidFill>
              </a:rPr>
              <a:t>micro-organism</a:t>
            </a:r>
            <a:r>
              <a:rPr lang="en-GB" sz="2400" dirty="0"/>
              <a:t> causing the disease in the case of infectious diseases.</a:t>
            </a:r>
            <a:r>
              <a:rPr lang="en-GB" sz="1600" baseline="30000" dirty="0"/>
              <a:t>(*)</a:t>
            </a:r>
            <a:endParaRPr lang="en-GB" sz="2400" dirty="0"/>
          </a:p>
          <a:p>
            <a:pPr>
              <a:spcBef>
                <a:spcPts val="600"/>
              </a:spcBef>
              <a:spcAft>
                <a:spcPts val="200"/>
              </a:spcAft>
            </a:pPr>
            <a:endParaRPr lang="en-GB" sz="2400" dirty="0" smtClean="0"/>
          </a:p>
          <a:p>
            <a:pPr>
              <a:spcBef>
                <a:spcPts val="600"/>
              </a:spcBef>
              <a:spcAft>
                <a:spcPts val="200"/>
              </a:spcAft>
            </a:pPr>
            <a:r>
              <a:rPr lang="en-GB" sz="2400" dirty="0" smtClean="0"/>
              <a:t>Unfortunately</a:t>
            </a:r>
            <a:r>
              <a:rPr lang="en-GB" sz="2400" dirty="0"/>
              <a:t>, </a:t>
            </a:r>
            <a:r>
              <a:rPr lang="en-GB" sz="2400" dirty="0">
                <a:solidFill>
                  <a:schemeClr val="accent1">
                    <a:lumMod val="50000"/>
                  </a:schemeClr>
                </a:solidFill>
              </a:rPr>
              <a:t>many studies still use self reported illness</a:t>
            </a:r>
            <a:endParaRPr lang="en-GB" sz="2400" dirty="0"/>
          </a:p>
          <a:p>
            <a:pPr lvl="1">
              <a:spcBef>
                <a:spcPts val="200"/>
              </a:spcBef>
              <a:spcAft>
                <a:spcPts val="200"/>
              </a:spcAft>
            </a:pPr>
            <a:r>
              <a:rPr lang="en-GB" sz="2000" dirty="0"/>
              <a:t>Clinical test bears extra cost: material cost (although falling rapidly), requires trained health personnel (although can help deliver improved health survey as well)</a:t>
            </a:r>
          </a:p>
          <a:p>
            <a:pPr lvl="1">
              <a:spcBef>
                <a:spcPts val="200"/>
              </a:spcBef>
              <a:spcAft>
                <a:spcPts val="200"/>
              </a:spcAft>
            </a:pPr>
            <a:endParaRPr lang="en-GB" sz="2000" dirty="0" smtClean="0"/>
          </a:p>
          <a:p>
            <a:pPr lvl="1">
              <a:spcBef>
                <a:spcPts val="200"/>
              </a:spcBef>
              <a:spcAft>
                <a:spcPts val="200"/>
              </a:spcAft>
            </a:pPr>
            <a:r>
              <a:rPr lang="en-GB" sz="2000" dirty="0" smtClean="0"/>
              <a:t>Clinical </a:t>
            </a:r>
            <a:r>
              <a:rPr lang="en-GB" sz="2000" dirty="0"/>
              <a:t>test typically implies follow up treatment, and additional protocol, including emergency procedure in case of life threatening illness</a:t>
            </a:r>
          </a:p>
          <a:p>
            <a:pPr lvl="1">
              <a:spcBef>
                <a:spcPts val="200"/>
              </a:spcBef>
              <a:spcAft>
                <a:spcPts val="200"/>
              </a:spcAft>
            </a:pPr>
            <a:endParaRPr lang="en-GB" sz="2000" dirty="0" smtClean="0"/>
          </a:p>
          <a:p>
            <a:pPr lvl="1">
              <a:spcBef>
                <a:spcPts val="200"/>
              </a:spcBef>
              <a:spcAft>
                <a:spcPts val="200"/>
              </a:spcAft>
            </a:pPr>
            <a:r>
              <a:rPr lang="en-GB" sz="2000" dirty="0" smtClean="0"/>
              <a:t>In </a:t>
            </a:r>
            <a:r>
              <a:rPr lang="en-GB" sz="2000" dirty="0"/>
              <a:t>some cases this is the best we have, but caution needed with interpretation </a:t>
            </a:r>
          </a:p>
          <a:p>
            <a:pPr>
              <a:spcBef>
                <a:spcPts val="200"/>
              </a:spcBef>
              <a:spcAft>
                <a:spcPts val="200"/>
              </a:spcAft>
            </a:pPr>
            <a:endParaRPr lang="en-GB" sz="2400" dirty="0"/>
          </a:p>
          <a:p>
            <a:pPr>
              <a:spcBef>
                <a:spcPts val="200"/>
              </a:spcBef>
              <a:spcAft>
                <a:spcPts val="200"/>
              </a:spcAft>
            </a:pPr>
            <a:endParaRPr lang="en-US" sz="2400" dirty="0"/>
          </a:p>
          <a:p>
            <a:pPr lvl="1">
              <a:spcBef>
                <a:spcPts val="200"/>
              </a:spcBef>
              <a:spcAft>
                <a:spcPts val="200"/>
              </a:spcAft>
            </a:pPr>
            <a:endParaRPr lang="en-US" sz="2000" dirty="0"/>
          </a:p>
          <a:p>
            <a:pPr lvl="1">
              <a:spcBef>
                <a:spcPts val="200"/>
              </a:spcBef>
              <a:spcAft>
                <a:spcPts val="200"/>
              </a:spcAft>
            </a:pPr>
            <a:endParaRPr lang="en-GB" sz="2000" dirty="0"/>
          </a:p>
        </p:txBody>
      </p:sp>
      <p:sp>
        <p:nvSpPr>
          <p:cNvPr id="5" name="Rectangle 4"/>
          <p:cNvSpPr/>
          <p:nvPr/>
        </p:nvSpPr>
        <p:spPr>
          <a:xfrm>
            <a:off x="10344809" y="6320730"/>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4119522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280416"/>
            <a:ext cx="8042276" cy="1187824"/>
          </a:xfrm>
        </p:spPr>
        <p:txBody>
          <a:bodyPr>
            <a:normAutofit/>
          </a:bodyPr>
          <a:lstStyle/>
          <a:p>
            <a:pPr algn="ctr"/>
            <a:r>
              <a:rPr lang="en-US" dirty="0">
                <a:cs typeface="Times New Roman" pitchFamily="18" charset="0"/>
              </a:rPr>
              <a:t>Staggered interventions</a:t>
            </a:r>
          </a:p>
        </p:txBody>
      </p:sp>
      <p:sp>
        <p:nvSpPr>
          <p:cNvPr id="3" name="Content Placeholder 2"/>
          <p:cNvSpPr>
            <a:spLocks noGrp="1"/>
          </p:cNvSpPr>
          <p:nvPr>
            <p:ph idx="1"/>
          </p:nvPr>
        </p:nvSpPr>
        <p:spPr>
          <a:xfrm>
            <a:off x="1325880" y="1349368"/>
            <a:ext cx="9784080" cy="5517776"/>
          </a:xfrm>
        </p:spPr>
        <p:txBody>
          <a:bodyPr>
            <a:normAutofit fontScale="92500" lnSpcReduction="10000"/>
          </a:bodyPr>
          <a:lstStyle/>
          <a:p>
            <a:pPr>
              <a:spcAft>
                <a:spcPts val="400"/>
              </a:spcAft>
            </a:pPr>
            <a:r>
              <a:rPr lang="en-US" sz="2600" dirty="0"/>
              <a:t>Strengths of the staggered intervention</a:t>
            </a:r>
          </a:p>
          <a:p>
            <a:pPr lvl="1">
              <a:spcAft>
                <a:spcPts val="400"/>
              </a:spcAft>
            </a:pPr>
            <a:r>
              <a:rPr lang="en-US" dirty="0"/>
              <a:t>Unbiased estimation of ITT (access to treatment)</a:t>
            </a:r>
          </a:p>
          <a:p>
            <a:pPr lvl="2">
              <a:spcAft>
                <a:spcPts val="400"/>
              </a:spcAft>
            </a:pPr>
            <a:r>
              <a:rPr lang="en-US" dirty="0"/>
              <a:t>phased in design yields observations for treated and untreated workers at same t, spread across the study period</a:t>
            </a:r>
          </a:p>
          <a:p>
            <a:pPr lvl="1">
              <a:spcAft>
                <a:spcPts val="400"/>
              </a:spcAft>
            </a:pPr>
            <a:r>
              <a:rPr lang="en-US" dirty="0"/>
              <a:t>Estimation of Treatment on the Treated (</a:t>
            </a:r>
            <a:r>
              <a:rPr lang="en-US" dirty="0" err="1"/>
              <a:t>ToT</a:t>
            </a:r>
            <a:r>
              <a:rPr lang="en-US" dirty="0"/>
              <a:t>) effect for the malaria positive, provided we make an additional assumption</a:t>
            </a:r>
          </a:p>
          <a:p>
            <a:pPr lvl="2">
              <a:spcBef>
                <a:spcPts val="0"/>
              </a:spcBef>
              <a:spcAft>
                <a:spcPts val="600"/>
              </a:spcAft>
            </a:pPr>
            <a:r>
              <a:rPr lang="en-US" dirty="0" err="1"/>
              <a:t>ToT</a:t>
            </a:r>
            <a:r>
              <a:rPr lang="en-US" dirty="0"/>
              <a:t> is standard in impact evaluation, medical science and public health</a:t>
            </a:r>
          </a:p>
          <a:p>
            <a:pPr lvl="2">
              <a:spcBef>
                <a:spcPts val="0"/>
              </a:spcBef>
              <a:spcAft>
                <a:spcPts val="600"/>
              </a:spcAft>
            </a:pPr>
            <a:r>
              <a:rPr lang="en-US" dirty="0"/>
              <a:t>‘Treatment’ here is a bundled intervention of (</a:t>
            </a:r>
            <a:r>
              <a:rPr lang="en-US" dirty="0" err="1"/>
              <a:t>i</a:t>
            </a:r>
            <a:r>
              <a:rPr lang="en-US" dirty="0"/>
              <a:t>) news about infection and (ii) medical treatment</a:t>
            </a:r>
          </a:p>
          <a:p>
            <a:pPr lvl="2">
              <a:spcBef>
                <a:spcPts val="0"/>
              </a:spcBef>
              <a:spcAft>
                <a:spcPts val="600"/>
              </a:spcAft>
            </a:pPr>
            <a:r>
              <a:rPr lang="en-US" dirty="0"/>
              <a:t>Assumption: workers are positive at t if they are positive at time t+1; we investigate sensitivity of results to this assumption – this solves the ethical conundrum that we cannot withhold medical treatment from known infected workers to have a ‘perfect’ counterfactual at t</a:t>
            </a:r>
          </a:p>
          <a:p>
            <a:pPr lvl="2">
              <a:spcBef>
                <a:spcPts val="0"/>
              </a:spcBef>
              <a:spcAft>
                <a:spcPts val="600"/>
              </a:spcAft>
            </a:pPr>
            <a:r>
              <a:rPr lang="en-US" dirty="0"/>
              <a:t>Note that we only have imperfect information about the health status at t; we have full info about the labor status</a:t>
            </a:r>
          </a:p>
          <a:p>
            <a:pPr lvl="1">
              <a:spcAft>
                <a:spcPts val="400"/>
              </a:spcAft>
            </a:pPr>
            <a:r>
              <a:rPr lang="en-US" dirty="0"/>
              <a:t>Estimation of Treatment on the Treated effect for the malaria negative, which, to avoid confusion, we call the Treatment of the medically Untreated (</a:t>
            </a:r>
            <a:r>
              <a:rPr lang="en-US" dirty="0" err="1"/>
              <a:t>TmUT</a:t>
            </a:r>
            <a:r>
              <a:rPr lang="en-US" dirty="0"/>
              <a:t>). </a:t>
            </a:r>
          </a:p>
          <a:p>
            <a:pPr lvl="2">
              <a:spcAft>
                <a:spcPts val="400"/>
              </a:spcAft>
            </a:pPr>
            <a:r>
              <a:rPr lang="en-US" dirty="0"/>
              <a:t>‘Treatment’ here is a ‘good news’</a:t>
            </a:r>
          </a:p>
        </p:txBody>
      </p:sp>
    </p:spTree>
    <p:extLst>
      <p:ext uri="{BB962C8B-B14F-4D97-AF65-F5344CB8AC3E}">
        <p14:creationId xmlns:p14="http://schemas.microsoft.com/office/powerpoint/2010/main" val="83646303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280416"/>
            <a:ext cx="8549640" cy="1187824"/>
          </a:xfrm>
        </p:spPr>
        <p:txBody>
          <a:bodyPr>
            <a:normAutofit fontScale="90000"/>
          </a:bodyPr>
          <a:lstStyle/>
          <a:p>
            <a:pPr algn="ctr"/>
            <a:r>
              <a:rPr lang="en-US" dirty="0">
                <a:cs typeface="Times New Roman" pitchFamily="18" charset="0"/>
              </a:rPr>
              <a:t>Alternatives to staggered interventions </a:t>
            </a:r>
          </a:p>
        </p:txBody>
      </p:sp>
      <p:sp>
        <p:nvSpPr>
          <p:cNvPr id="3" name="Content Placeholder 2"/>
          <p:cNvSpPr>
            <a:spLocks noGrp="1"/>
          </p:cNvSpPr>
          <p:nvPr>
            <p:ph idx="1"/>
          </p:nvPr>
        </p:nvSpPr>
        <p:spPr>
          <a:xfrm>
            <a:off x="1170432" y="1468240"/>
            <a:ext cx="9784080" cy="5206880"/>
          </a:xfrm>
        </p:spPr>
        <p:txBody>
          <a:bodyPr>
            <a:normAutofit/>
          </a:bodyPr>
          <a:lstStyle/>
          <a:p>
            <a:pPr>
              <a:spcAft>
                <a:spcPts val="400"/>
              </a:spcAft>
            </a:pPr>
            <a:r>
              <a:rPr lang="en-US" sz="2400" dirty="0"/>
              <a:t>Would an alternative study design yield superior impact estimates? </a:t>
            </a:r>
          </a:p>
          <a:p>
            <a:pPr lvl="1">
              <a:spcAft>
                <a:spcPts val="400"/>
              </a:spcAft>
              <a:buFont typeface="Calibri" panose="020F0502020204030204" pitchFamily="34" charset="0"/>
              <a:buChar char="?"/>
            </a:pPr>
            <a:r>
              <a:rPr lang="en-US" dirty="0"/>
              <a:t>would one shot intervention that offers a ‘pure counterfactual for </a:t>
            </a:r>
            <a:r>
              <a:rPr lang="en-US" dirty="0" err="1"/>
              <a:t>ToT</a:t>
            </a:r>
            <a:r>
              <a:rPr lang="en-US" dirty="0"/>
              <a:t>’ offer superior identification? </a:t>
            </a:r>
            <a:r>
              <a:rPr lang="en-US" sz="2000" dirty="0"/>
              <a:t>(</a:t>
            </a:r>
            <a:r>
              <a:rPr lang="en-US" sz="2000" dirty="0" err="1"/>
              <a:t>Dupas</a:t>
            </a:r>
            <a:r>
              <a:rPr lang="en-US" sz="2000" dirty="0"/>
              <a:t> &amp; Miguel, 2016)</a:t>
            </a:r>
          </a:p>
          <a:p>
            <a:pPr lvl="1">
              <a:spcAft>
                <a:spcPts val="400"/>
              </a:spcAft>
              <a:buFont typeface="Calibri" panose="020F0502020204030204" pitchFamily="34" charset="0"/>
              <a:buChar char="!"/>
            </a:pPr>
            <a:r>
              <a:rPr lang="en-US" dirty="0">
                <a:solidFill>
                  <a:schemeClr val="accent1">
                    <a:lumMod val="50000"/>
                  </a:schemeClr>
                </a:solidFill>
              </a:rPr>
              <a:t>Robustness challenge</a:t>
            </a:r>
            <a:r>
              <a:rPr lang="en-US" dirty="0"/>
              <a:t>: ITT, </a:t>
            </a:r>
            <a:r>
              <a:rPr lang="en-US" dirty="0" err="1"/>
              <a:t>ToT</a:t>
            </a:r>
            <a:r>
              <a:rPr lang="en-US" dirty="0"/>
              <a:t> and </a:t>
            </a:r>
            <a:r>
              <a:rPr lang="en-US" dirty="0" err="1"/>
              <a:t>TmUT</a:t>
            </a:r>
            <a:r>
              <a:rPr lang="en-US" dirty="0"/>
              <a:t> estimates would be prone to time specific effects</a:t>
            </a:r>
          </a:p>
          <a:p>
            <a:pPr lvl="1">
              <a:spcAft>
                <a:spcPts val="400"/>
              </a:spcAft>
              <a:buFont typeface="Calibri" panose="020F0502020204030204" pitchFamily="34" charset="0"/>
              <a:buChar char="!"/>
            </a:pPr>
            <a:r>
              <a:rPr lang="en-US" dirty="0">
                <a:solidFill>
                  <a:schemeClr val="accent1">
                    <a:lumMod val="50000"/>
                  </a:schemeClr>
                </a:solidFill>
              </a:rPr>
              <a:t>Ethical challenge</a:t>
            </a:r>
            <a:r>
              <a:rPr lang="en-US" dirty="0"/>
              <a:t>: withholding care from workers who are known to be infected is problematic (and would fail ethical approval)</a:t>
            </a:r>
          </a:p>
          <a:p>
            <a:pPr lvl="1">
              <a:spcAft>
                <a:spcPts val="400"/>
              </a:spcAft>
              <a:buFont typeface="Calibri" panose="020F0502020204030204" pitchFamily="34" charset="0"/>
              <a:buChar char="!"/>
            </a:pPr>
            <a:r>
              <a:rPr lang="en-US" dirty="0">
                <a:solidFill>
                  <a:schemeClr val="accent1">
                    <a:lumMod val="50000"/>
                  </a:schemeClr>
                </a:solidFill>
              </a:rPr>
              <a:t>Logistical challenge</a:t>
            </a:r>
            <a:r>
              <a:rPr lang="en-US" dirty="0"/>
              <a:t>: how to test all workers without disrupting production, which is itself an object of study </a:t>
            </a:r>
          </a:p>
          <a:p>
            <a:pPr>
              <a:spcAft>
                <a:spcPts val="400"/>
              </a:spcAft>
            </a:pPr>
            <a:r>
              <a:rPr lang="en-US" sz="2400" dirty="0"/>
              <a:t>Note: </a:t>
            </a:r>
          </a:p>
          <a:p>
            <a:pPr lvl="1">
              <a:spcAft>
                <a:spcPts val="400"/>
              </a:spcAft>
            </a:pPr>
            <a:r>
              <a:rPr lang="en-US" dirty="0"/>
              <a:t>the ‘imperfect’ counterfactual is for </a:t>
            </a:r>
            <a:r>
              <a:rPr lang="en-US" dirty="0" err="1"/>
              <a:t>ToT</a:t>
            </a:r>
            <a:r>
              <a:rPr lang="en-US" dirty="0"/>
              <a:t> and </a:t>
            </a:r>
            <a:r>
              <a:rPr lang="en-US" dirty="0" err="1"/>
              <a:t>TmUT</a:t>
            </a:r>
            <a:r>
              <a:rPr lang="en-US" dirty="0"/>
              <a:t>, not for ITT</a:t>
            </a:r>
          </a:p>
          <a:p>
            <a:pPr lvl="1">
              <a:spcAft>
                <a:spcPts val="400"/>
              </a:spcAft>
            </a:pPr>
            <a:r>
              <a:rPr lang="en-US" dirty="0"/>
              <a:t>Can investigate the sensitivity of impact estimates to assumption</a:t>
            </a:r>
          </a:p>
        </p:txBody>
      </p:sp>
      <p:sp>
        <p:nvSpPr>
          <p:cNvPr id="4" name="Rectangle 3"/>
          <p:cNvSpPr/>
          <p:nvPr/>
        </p:nvSpPr>
        <p:spPr>
          <a:xfrm>
            <a:off x="10802009" y="6183570"/>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34203530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3DFB0A-11E6-43EE-B443-64B7F8B0AA71}" type="slidenum">
              <a:rPr lang="en-US" smtClean="0"/>
              <a:pPr>
                <a:defRPr/>
              </a:pPr>
              <a:t>57</a:t>
            </a:fld>
            <a:endParaRPr lang="en-US"/>
          </a:p>
        </p:txBody>
      </p:sp>
      <p:pic>
        <p:nvPicPr>
          <p:cNvPr id="417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752600"/>
            <a:ext cx="8686800" cy="447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58200" y="3175000"/>
            <a:ext cx="1981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610600" y="2501900"/>
            <a:ext cx="1752600" cy="369332"/>
          </a:xfrm>
          <a:prstGeom prst="rect">
            <a:avLst/>
          </a:prstGeom>
          <a:solidFill>
            <a:schemeClr val="bg1"/>
          </a:solidFill>
        </p:spPr>
        <p:txBody>
          <a:bodyPr wrap="square" rtlCol="0">
            <a:spAutoFit/>
          </a:bodyPr>
          <a:lstStyle/>
          <a:p>
            <a:pPr algn="ctr"/>
            <a:r>
              <a:rPr lang="en-GB" dirty="0">
                <a:solidFill>
                  <a:srgbClr val="C00000"/>
                </a:solidFill>
              </a:rPr>
              <a:t>Health</a:t>
            </a:r>
          </a:p>
        </p:txBody>
      </p:sp>
      <p:sp>
        <p:nvSpPr>
          <p:cNvPr id="6" name="Rectangle 5"/>
          <p:cNvSpPr/>
          <p:nvPr/>
        </p:nvSpPr>
        <p:spPr>
          <a:xfrm>
            <a:off x="9359900" y="2858532"/>
            <a:ext cx="304800" cy="17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251700" y="2209800"/>
            <a:ext cx="32385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86400" y="2190234"/>
            <a:ext cx="2133600" cy="32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02400" y="3403600"/>
            <a:ext cx="1295400" cy="46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bwMode="auto">
          <a:xfrm>
            <a:off x="1828800" y="463006"/>
            <a:ext cx="8229600" cy="769441"/>
          </a:xfrm>
          <a:prstGeom prst="rect">
            <a:avLst/>
          </a:prstGeom>
          <a:noFill/>
          <a:ln w="9525">
            <a:noFill/>
            <a:miter lim="800000"/>
            <a:headEnd/>
            <a:tailEnd/>
          </a:ln>
        </p:spPr>
        <p:txBody>
          <a:bodyPr vert="horz" wrap="square" lIns="0" tIns="45720" rIns="91440" bIns="45720" numCol="1" anchor="ctr" anchorCtr="0" compatLnSpc="1">
            <a:prstTxWarp prst="textNoShape">
              <a:avLst/>
            </a:prstTxWarp>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a:lstStyle>
          <a:p>
            <a:pPr algn="ctr"/>
            <a:r>
              <a:rPr lang="en-US" kern="0" dirty="0"/>
              <a:t>Worker’s decision</a:t>
            </a:r>
          </a:p>
        </p:txBody>
      </p:sp>
      <p:sp>
        <p:nvSpPr>
          <p:cNvPr id="9" name="Rectangle 8"/>
          <p:cNvSpPr/>
          <p:nvPr/>
        </p:nvSpPr>
        <p:spPr>
          <a:xfrm>
            <a:off x="1431864" y="6374638"/>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2807925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3DFB0A-11E6-43EE-B443-64B7F8B0AA71}" type="slidenum">
              <a:rPr lang="en-US" smtClean="0"/>
              <a:pPr>
                <a:defRPr/>
              </a:pPr>
              <a:t>58</a:t>
            </a:fld>
            <a:endParaRPr lang="en-US"/>
          </a:p>
        </p:txBody>
      </p:sp>
      <p:pic>
        <p:nvPicPr>
          <p:cNvPr id="417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752600"/>
            <a:ext cx="8686800" cy="447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58200" y="3175000"/>
            <a:ext cx="1981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610600" y="2501900"/>
            <a:ext cx="1752600" cy="369332"/>
          </a:xfrm>
          <a:prstGeom prst="rect">
            <a:avLst/>
          </a:prstGeom>
          <a:solidFill>
            <a:schemeClr val="bg1"/>
          </a:solidFill>
        </p:spPr>
        <p:txBody>
          <a:bodyPr wrap="square" rtlCol="0">
            <a:spAutoFit/>
          </a:bodyPr>
          <a:lstStyle/>
          <a:p>
            <a:pPr algn="ctr"/>
            <a:r>
              <a:rPr lang="en-GB" dirty="0">
                <a:solidFill>
                  <a:srgbClr val="C00000"/>
                </a:solidFill>
              </a:rPr>
              <a:t>Health</a:t>
            </a:r>
          </a:p>
        </p:txBody>
      </p:sp>
      <p:sp>
        <p:nvSpPr>
          <p:cNvPr id="6" name="Rectangle 5"/>
          <p:cNvSpPr/>
          <p:nvPr/>
        </p:nvSpPr>
        <p:spPr>
          <a:xfrm>
            <a:off x="9359900" y="2858532"/>
            <a:ext cx="304800" cy="17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251700" y="2209800"/>
            <a:ext cx="32385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86400" y="2190234"/>
            <a:ext cx="2133600" cy="32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02400" y="3403600"/>
            <a:ext cx="1295400" cy="46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bwMode="auto">
          <a:xfrm>
            <a:off x="1828800" y="463006"/>
            <a:ext cx="8229600" cy="769441"/>
          </a:xfrm>
          <a:prstGeom prst="rect">
            <a:avLst/>
          </a:prstGeom>
          <a:noFill/>
          <a:ln w="9525">
            <a:noFill/>
            <a:miter lim="800000"/>
            <a:headEnd/>
            <a:tailEnd/>
          </a:ln>
        </p:spPr>
        <p:txBody>
          <a:bodyPr vert="horz" wrap="square" lIns="0" tIns="45720" rIns="91440" bIns="45720" numCol="1" anchor="ctr" anchorCtr="0" compatLnSpc="1">
            <a:prstTxWarp prst="textNoShape">
              <a:avLst/>
            </a:prstTxWarp>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a:lstStyle>
          <a:p>
            <a:pPr algn="ctr"/>
            <a:r>
              <a:rPr lang="en-US" kern="0" dirty="0"/>
              <a:t>Worker’s decision</a:t>
            </a:r>
          </a:p>
        </p:txBody>
      </p:sp>
    </p:spTree>
    <p:extLst>
      <p:ext uri="{BB962C8B-B14F-4D97-AF65-F5344CB8AC3E}">
        <p14:creationId xmlns:p14="http://schemas.microsoft.com/office/powerpoint/2010/main" val="178934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3DFB0A-11E6-43EE-B443-64B7F8B0AA71}" type="slidenum">
              <a:rPr lang="en-US" smtClean="0"/>
              <a:pPr>
                <a:defRPr/>
              </a:pPr>
              <a:t>59</a:t>
            </a:fld>
            <a:endParaRPr lang="en-US"/>
          </a:p>
        </p:txBody>
      </p:sp>
      <p:pic>
        <p:nvPicPr>
          <p:cNvPr id="417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752600"/>
            <a:ext cx="8686800" cy="447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153400" y="3149600"/>
            <a:ext cx="2286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610600" y="2501900"/>
            <a:ext cx="1752600" cy="369332"/>
          </a:xfrm>
          <a:prstGeom prst="rect">
            <a:avLst/>
          </a:prstGeom>
          <a:solidFill>
            <a:schemeClr val="bg1"/>
          </a:solidFill>
        </p:spPr>
        <p:txBody>
          <a:bodyPr wrap="square" rtlCol="0">
            <a:spAutoFit/>
          </a:bodyPr>
          <a:lstStyle/>
          <a:p>
            <a:pPr algn="ctr"/>
            <a:r>
              <a:rPr lang="en-GB" dirty="0">
                <a:solidFill>
                  <a:srgbClr val="C00000"/>
                </a:solidFill>
              </a:rPr>
              <a:t>Health</a:t>
            </a:r>
          </a:p>
        </p:txBody>
      </p:sp>
      <p:sp>
        <p:nvSpPr>
          <p:cNvPr id="6" name="Rectangle 5"/>
          <p:cNvSpPr/>
          <p:nvPr/>
        </p:nvSpPr>
        <p:spPr>
          <a:xfrm>
            <a:off x="9359900" y="2858532"/>
            <a:ext cx="304800" cy="17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bwMode="auto">
          <a:xfrm>
            <a:off x="1828800" y="463006"/>
            <a:ext cx="8229600" cy="769441"/>
          </a:xfrm>
          <a:prstGeom prst="rect">
            <a:avLst/>
          </a:prstGeom>
          <a:noFill/>
          <a:ln w="9525">
            <a:noFill/>
            <a:miter lim="800000"/>
            <a:headEnd/>
            <a:tailEnd/>
          </a:ln>
        </p:spPr>
        <p:txBody>
          <a:bodyPr vert="horz" wrap="square" lIns="0" tIns="45720" rIns="91440" bIns="45720" numCol="1" anchor="ctr" anchorCtr="0" compatLnSpc="1">
            <a:prstTxWarp prst="textNoShape">
              <a:avLst/>
            </a:prstTxWarp>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a:lstStyle>
          <a:p>
            <a:pPr algn="ctr"/>
            <a:r>
              <a:rPr lang="en-US" kern="0" dirty="0"/>
              <a:t>Worker’s decision</a:t>
            </a:r>
          </a:p>
        </p:txBody>
      </p:sp>
    </p:spTree>
    <p:extLst>
      <p:ext uri="{BB962C8B-B14F-4D97-AF65-F5344CB8AC3E}">
        <p14:creationId xmlns:p14="http://schemas.microsoft.com/office/powerpoint/2010/main" val="284221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280416"/>
            <a:ext cx="8042276" cy="1187824"/>
          </a:xfrm>
        </p:spPr>
        <p:txBody>
          <a:bodyPr>
            <a:normAutofit/>
          </a:bodyPr>
          <a:lstStyle/>
          <a:p>
            <a:pPr algn="ctr"/>
            <a:r>
              <a:rPr lang="en-US" dirty="0">
                <a:cs typeface="Times New Roman" pitchFamily="18" charset="0"/>
              </a:rPr>
              <a:t>Motivation</a:t>
            </a:r>
          </a:p>
        </p:txBody>
      </p:sp>
      <p:sp>
        <p:nvSpPr>
          <p:cNvPr id="3" name="Content Placeholder 2"/>
          <p:cNvSpPr>
            <a:spLocks noGrp="1"/>
          </p:cNvSpPr>
          <p:nvPr>
            <p:ph idx="1"/>
          </p:nvPr>
        </p:nvSpPr>
        <p:spPr>
          <a:xfrm>
            <a:off x="1234440" y="1179576"/>
            <a:ext cx="10195560" cy="5678424"/>
          </a:xfrm>
        </p:spPr>
        <p:txBody>
          <a:bodyPr>
            <a:normAutofit fontScale="25000" lnSpcReduction="20000"/>
          </a:bodyPr>
          <a:lstStyle/>
          <a:p>
            <a:pPr>
              <a:spcBef>
                <a:spcPts val="600"/>
              </a:spcBef>
              <a:spcAft>
                <a:spcPts val="1200"/>
              </a:spcAft>
            </a:pPr>
            <a:r>
              <a:rPr lang="en-US" sz="9600" dirty="0"/>
              <a:t>The address </a:t>
            </a:r>
            <a:r>
              <a:rPr lang="en-US" sz="9600" dirty="0" err="1"/>
              <a:t>endogeneity</a:t>
            </a:r>
            <a:r>
              <a:rPr lang="en-US" sz="9600" dirty="0"/>
              <a:t> the study design follows a </a:t>
            </a:r>
            <a:r>
              <a:rPr lang="en-US" sz="9600" dirty="0">
                <a:solidFill>
                  <a:schemeClr val="accent1">
                    <a:lumMod val="50000"/>
                  </a:schemeClr>
                </a:solidFill>
              </a:rPr>
              <a:t>staggered randomized phased-in design</a:t>
            </a:r>
            <a:r>
              <a:rPr lang="en-US" sz="9600" dirty="0"/>
              <a:t> of a malaria testing and treatment program. This offers rigorous identification while addressing ethical and implementation challenges </a:t>
            </a:r>
          </a:p>
          <a:p>
            <a:pPr lvl="1">
              <a:spcBef>
                <a:spcPts val="600"/>
              </a:spcBef>
              <a:spcAft>
                <a:spcPts val="400"/>
              </a:spcAft>
            </a:pPr>
            <a:endParaRPr lang="en-US" sz="8800" dirty="0" smtClean="0"/>
          </a:p>
          <a:p>
            <a:pPr lvl="1">
              <a:spcBef>
                <a:spcPts val="600"/>
              </a:spcBef>
              <a:spcAft>
                <a:spcPts val="400"/>
              </a:spcAft>
            </a:pPr>
            <a:r>
              <a:rPr lang="en-US" sz="8800" dirty="0" smtClean="0"/>
              <a:t>Addresses </a:t>
            </a:r>
            <a:r>
              <a:rPr lang="en-US" sz="8800" dirty="0"/>
              <a:t>central </a:t>
            </a:r>
            <a:r>
              <a:rPr lang="en-US" sz="8800" dirty="0">
                <a:solidFill>
                  <a:schemeClr val="accent1">
                    <a:lumMod val="50000"/>
                  </a:schemeClr>
                </a:solidFill>
              </a:rPr>
              <a:t>ethical concern</a:t>
            </a:r>
            <a:endParaRPr lang="en-US" sz="8800" dirty="0"/>
          </a:p>
          <a:p>
            <a:pPr lvl="2">
              <a:spcBef>
                <a:spcPts val="400"/>
              </a:spcBef>
              <a:spcAft>
                <a:spcPts val="600"/>
              </a:spcAft>
            </a:pPr>
            <a:r>
              <a:rPr lang="en-US" sz="8000" dirty="0"/>
              <a:t>we </a:t>
            </a:r>
            <a:r>
              <a:rPr lang="en-US" sz="8000" i="1" dirty="0"/>
              <a:t>cannot</a:t>
            </a:r>
            <a:r>
              <a:rPr lang="en-US" sz="8000" dirty="0"/>
              <a:t> </a:t>
            </a:r>
            <a:r>
              <a:rPr lang="en-US" sz="8000" i="1" dirty="0"/>
              <a:t>withhold</a:t>
            </a:r>
            <a:r>
              <a:rPr lang="en-US" sz="8000" dirty="0"/>
              <a:t> </a:t>
            </a:r>
            <a:r>
              <a:rPr lang="en-US" sz="8000" i="1" dirty="0"/>
              <a:t>care</a:t>
            </a:r>
            <a:r>
              <a:rPr lang="en-US" sz="8000" dirty="0"/>
              <a:t> from workers who tested positive for malaria; this prohibits estimation of a technical ‘pure’ counterfactual for the </a:t>
            </a:r>
            <a:r>
              <a:rPr lang="en-US" sz="8000" dirty="0" err="1"/>
              <a:t>ToT</a:t>
            </a:r>
            <a:r>
              <a:rPr lang="en-US" sz="8000" dirty="0"/>
              <a:t>, </a:t>
            </a:r>
            <a:r>
              <a:rPr lang="en-US" sz="8000" i="1" dirty="0"/>
              <a:t>but</a:t>
            </a:r>
            <a:r>
              <a:rPr lang="en-US" sz="8000" dirty="0"/>
              <a:t> we can compare with workers very likely positive and untreated, and check sensitivity to this assumption.</a:t>
            </a:r>
          </a:p>
          <a:p>
            <a:pPr lvl="1">
              <a:spcBef>
                <a:spcPts val="600"/>
              </a:spcBef>
              <a:spcAft>
                <a:spcPts val="400"/>
              </a:spcAft>
            </a:pPr>
            <a:endParaRPr lang="en-US" sz="8800" dirty="0" smtClean="0"/>
          </a:p>
          <a:p>
            <a:pPr lvl="1">
              <a:spcBef>
                <a:spcPts val="600"/>
              </a:spcBef>
              <a:spcAft>
                <a:spcPts val="400"/>
              </a:spcAft>
            </a:pPr>
            <a:r>
              <a:rPr lang="en-US" sz="8800" dirty="0" smtClean="0"/>
              <a:t>Staggered </a:t>
            </a:r>
            <a:r>
              <a:rPr lang="en-US" sz="8800" dirty="0"/>
              <a:t>interventions </a:t>
            </a:r>
          </a:p>
          <a:p>
            <a:pPr lvl="2">
              <a:spcBef>
                <a:spcPts val="400"/>
              </a:spcBef>
            </a:pPr>
            <a:r>
              <a:rPr lang="en-US" sz="8000" dirty="0"/>
              <a:t>Have a number </a:t>
            </a:r>
            <a:r>
              <a:rPr lang="en-US" sz="8000" dirty="0">
                <a:hlinkClick r:id="rId3" action="ppaction://hlinksldjump"/>
              </a:rPr>
              <a:t>advantages and strengths compared to alternative study designs</a:t>
            </a:r>
            <a:endParaRPr lang="en-US" sz="8000" dirty="0"/>
          </a:p>
          <a:p>
            <a:pPr lvl="2">
              <a:spcBef>
                <a:spcPts val="0"/>
              </a:spcBef>
            </a:pPr>
            <a:r>
              <a:rPr lang="en-US" sz="8000" dirty="0"/>
              <a:t>Are increasingly common, receiving devoted econometric attention </a:t>
            </a:r>
            <a:r>
              <a:rPr lang="en-US" sz="5600" dirty="0"/>
              <a:t>(</a:t>
            </a:r>
            <a:r>
              <a:rPr lang="en-US" sz="5600" dirty="0" err="1"/>
              <a:t>Athey</a:t>
            </a:r>
            <a:r>
              <a:rPr lang="en-US" sz="5600" dirty="0"/>
              <a:t> &amp; </a:t>
            </a:r>
            <a:r>
              <a:rPr lang="en-US" sz="5600" dirty="0" err="1"/>
              <a:t>Imbens</a:t>
            </a:r>
            <a:r>
              <a:rPr lang="en-US" sz="5600" dirty="0"/>
              <a:t> 2018)</a:t>
            </a:r>
            <a:r>
              <a:rPr lang="en-US" sz="8000" dirty="0"/>
              <a:t> </a:t>
            </a:r>
          </a:p>
          <a:p>
            <a:pPr lvl="2">
              <a:spcBef>
                <a:spcPts val="0"/>
              </a:spcBef>
            </a:pPr>
            <a:r>
              <a:rPr lang="en-US" sz="8000" dirty="0"/>
              <a:t>Are not new; for an early example, see Miguel and Kremer (2004) </a:t>
            </a:r>
          </a:p>
        </p:txBody>
      </p:sp>
    </p:spTree>
    <p:extLst>
      <p:ext uri="{BB962C8B-B14F-4D97-AF65-F5344CB8AC3E}">
        <p14:creationId xmlns:p14="http://schemas.microsoft.com/office/powerpoint/2010/main" val="369254582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3DFB0A-11E6-43EE-B443-64B7F8B0AA71}" type="slidenum">
              <a:rPr lang="en-US" smtClean="0"/>
              <a:pPr>
                <a:defRPr/>
              </a:pPr>
              <a:t>60</a:t>
            </a:fld>
            <a:endParaRPr lang="en-US"/>
          </a:p>
        </p:txBody>
      </p:sp>
      <p:pic>
        <p:nvPicPr>
          <p:cNvPr id="417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752600"/>
            <a:ext cx="8686800" cy="447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58200" y="3149600"/>
            <a:ext cx="1981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bwMode="auto">
          <a:xfrm>
            <a:off x="1828800" y="463006"/>
            <a:ext cx="8229600" cy="769441"/>
          </a:xfrm>
          <a:prstGeom prst="rect">
            <a:avLst/>
          </a:prstGeom>
          <a:noFill/>
          <a:ln w="9525">
            <a:noFill/>
            <a:miter lim="800000"/>
            <a:headEnd/>
            <a:tailEnd/>
          </a:ln>
        </p:spPr>
        <p:txBody>
          <a:bodyPr vert="horz" wrap="square" lIns="0" tIns="45720" rIns="91440" bIns="45720" numCol="1" anchor="ctr" anchorCtr="0" compatLnSpc="1">
            <a:prstTxWarp prst="textNoShape">
              <a:avLst/>
            </a:prstTxWarp>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a:lstStyle>
          <a:p>
            <a:pPr algn="ctr"/>
            <a:r>
              <a:rPr lang="en-US" kern="0" dirty="0"/>
              <a:t>Worker’s decision</a:t>
            </a:r>
          </a:p>
        </p:txBody>
      </p:sp>
    </p:spTree>
    <p:extLst>
      <p:ext uri="{BB962C8B-B14F-4D97-AF65-F5344CB8AC3E}">
        <p14:creationId xmlns:p14="http://schemas.microsoft.com/office/powerpoint/2010/main" val="900457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3DFB0A-11E6-43EE-B443-64B7F8B0AA71}" type="slidenum">
              <a:rPr lang="en-US" smtClean="0"/>
              <a:pPr>
                <a:defRPr/>
              </a:pPr>
              <a:t>61</a:t>
            </a:fld>
            <a:endParaRPr lang="en-US"/>
          </a:p>
        </p:txBody>
      </p:sp>
      <p:pic>
        <p:nvPicPr>
          <p:cNvPr id="417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752600"/>
            <a:ext cx="8686800" cy="447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1828800" y="463006"/>
            <a:ext cx="8229600" cy="769441"/>
          </a:xfrm>
          <a:prstGeom prst="rect">
            <a:avLst/>
          </a:prstGeom>
          <a:noFill/>
          <a:ln w="9525">
            <a:noFill/>
            <a:miter lim="800000"/>
            <a:headEnd/>
            <a:tailEnd/>
          </a:ln>
        </p:spPr>
        <p:txBody>
          <a:bodyPr vert="horz" wrap="square" lIns="0" tIns="45720" rIns="91440" bIns="45720" numCol="1" anchor="ctr" anchorCtr="0" compatLnSpc="1">
            <a:prstTxWarp prst="textNoShape">
              <a:avLst/>
            </a:prstTxWarp>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a:lstStyle>
          <a:p>
            <a:pPr algn="ctr"/>
            <a:r>
              <a:rPr lang="en-US" kern="0" dirty="0"/>
              <a:t>Worker’s decision</a:t>
            </a:r>
          </a:p>
        </p:txBody>
      </p:sp>
      <p:sp>
        <p:nvSpPr>
          <p:cNvPr id="5" name="Rectangle 4"/>
          <p:cNvSpPr/>
          <p:nvPr/>
        </p:nvSpPr>
        <p:spPr>
          <a:xfrm>
            <a:off x="1431864" y="6374638"/>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3816032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552260"/>
            <a:ext cx="8229600" cy="590931"/>
          </a:xfrm>
        </p:spPr>
        <p:txBody>
          <a:bodyPr vert="horz" lIns="0" tIns="45720" rIns="91440" bIns="45720" rtlCol="0" anchor="ctr">
            <a:spAutoFit/>
          </a:bodyPr>
          <a:lstStyle/>
          <a:p>
            <a:pPr algn="ctr"/>
            <a:r>
              <a:rPr lang="en-US" sz="3600" dirty="0"/>
              <a:t>Health tests after clearing a field…</a:t>
            </a:r>
          </a:p>
        </p:txBody>
      </p:sp>
      <p:pic>
        <p:nvPicPr>
          <p:cNvPr id="141315" name="Picture 4" descr="SP4"/>
          <p:cNvPicPr>
            <a:picLocks noChangeAspect="1" noChangeArrowheads="1"/>
          </p:cNvPicPr>
          <p:nvPr/>
        </p:nvPicPr>
        <p:blipFill>
          <a:blip r:embed="rId3" cstate="print"/>
          <a:srcRect/>
          <a:stretch>
            <a:fillRect/>
          </a:stretch>
        </p:blipFill>
        <p:spPr bwMode="auto">
          <a:xfrm>
            <a:off x="1981200" y="1600200"/>
            <a:ext cx="8229600" cy="4629150"/>
          </a:xfrm>
          <a:prstGeom prst="rect">
            <a:avLst/>
          </a:prstGeom>
          <a:noFill/>
          <a:ln w="9525">
            <a:noFill/>
            <a:miter lim="800000"/>
            <a:headEnd/>
            <a:tailEnd/>
          </a:ln>
        </p:spPr>
      </p:pic>
    </p:spTree>
    <p:extLst>
      <p:ext uri="{BB962C8B-B14F-4D97-AF65-F5344CB8AC3E}">
        <p14:creationId xmlns:p14="http://schemas.microsoft.com/office/powerpoint/2010/main" val="4055121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Nigeria\malaria and productivity\pictures\DSC00101.JPG"/>
          <p:cNvPicPr/>
          <p:nvPr/>
        </p:nvPicPr>
        <p:blipFill>
          <a:blip r:embed="rId3" cstate="print"/>
          <a:srcRect/>
          <a:stretch>
            <a:fillRect/>
          </a:stretch>
        </p:blipFill>
        <p:spPr bwMode="auto">
          <a:xfrm>
            <a:off x="2590800" y="1524000"/>
            <a:ext cx="7086600" cy="4800600"/>
          </a:xfrm>
          <a:prstGeom prst="rect">
            <a:avLst/>
          </a:prstGeom>
          <a:noFill/>
          <a:ln w="9525">
            <a:noFill/>
            <a:miter lim="800000"/>
            <a:headEnd/>
            <a:tailEnd/>
          </a:ln>
        </p:spPr>
      </p:pic>
      <p:sp>
        <p:nvSpPr>
          <p:cNvPr id="5" name="Title 1"/>
          <p:cNvSpPr txBox="1">
            <a:spLocks/>
          </p:cNvSpPr>
          <p:nvPr/>
        </p:nvSpPr>
        <p:spPr>
          <a:xfrm>
            <a:off x="1752600" y="457945"/>
            <a:ext cx="8229600" cy="646331"/>
          </a:xfrm>
          <a:prstGeom prst="rect">
            <a:avLst/>
          </a:prstGeom>
        </p:spPr>
        <p:txBody>
          <a:bodyPr lIns="0" anchor="ctr">
            <a:sp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dirty="0">
                <a:solidFill>
                  <a:schemeClr val="accent1">
                    <a:lumMod val="75000"/>
                  </a:schemeClr>
                </a:solidFill>
              </a:rPr>
              <a:t>A health team visit…</a:t>
            </a:r>
          </a:p>
        </p:txBody>
      </p:sp>
      <p:sp>
        <p:nvSpPr>
          <p:cNvPr id="4" name="Rectangle 3"/>
          <p:cNvSpPr/>
          <p:nvPr/>
        </p:nvSpPr>
        <p:spPr>
          <a:xfrm>
            <a:off x="1905001" y="6281106"/>
            <a:ext cx="1135247" cy="400110"/>
          </a:xfrm>
          <a:prstGeom prst="rect">
            <a:avLst/>
          </a:prstGeom>
        </p:spPr>
        <p:txBody>
          <a:bodyPr wrap="none">
            <a:spAutoFit/>
          </a:bodyPr>
          <a:lstStyle/>
          <a:p>
            <a:pPr lvl="1"/>
            <a:r>
              <a:rPr lang="en-GB" sz="2000" dirty="0">
                <a:hlinkClick r:id="rId4" action="ppaction://hlinksldjump"/>
              </a:rPr>
              <a:t>Back</a:t>
            </a:r>
            <a:endParaRPr lang="en-GB" sz="2000" dirty="0"/>
          </a:p>
        </p:txBody>
      </p:sp>
    </p:spTree>
    <p:extLst>
      <p:ext uri="{BB962C8B-B14F-4D97-AF65-F5344CB8AC3E}">
        <p14:creationId xmlns:p14="http://schemas.microsoft.com/office/powerpoint/2010/main" val="1122373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Variation across work groups</a:t>
            </a:r>
            <a:endParaRPr lang="en-GB" sz="4000" dirty="0"/>
          </a:p>
        </p:txBody>
      </p:sp>
      <p:sp>
        <p:nvSpPr>
          <p:cNvPr id="7" name="Rectangle 6"/>
          <p:cNvSpPr/>
          <p:nvPr/>
        </p:nvSpPr>
        <p:spPr>
          <a:xfrm>
            <a:off x="9878810" y="6139785"/>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pic>
        <p:nvPicPr>
          <p:cNvPr id="5" name="Picture 4"/>
          <p:cNvPicPr>
            <a:picLocks noChangeAspect="1"/>
          </p:cNvPicPr>
          <p:nvPr/>
        </p:nvPicPr>
        <p:blipFill>
          <a:blip r:embed="rId4"/>
          <a:stretch>
            <a:fillRect/>
          </a:stretch>
        </p:blipFill>
        <p:spPr>
          <a:xfrm>
            <a:off x="1177943" y="1809498"/>
            <a:ext cx="9836114" cy="3704334"/>
          </a:xfrm>
          <a:prstGeom prst="rect">
            <a:avLst/>
          </a:prstGeom>
        </p:spPr>
      </p:pic>
      <p:sp>
        <p:nvSpPr>
          <p:cNvPr id="6" name="TextBox 5"/>
          <p:cNvSpPr txBox="1"/>
          <p:nvPr/>
        </p:nvSpPr>
        <p:spPr>
          <a:xfrm>
            <a:off x="1792224" y="1435608"/>
            <a:ext cx="9052560" cy="369332"/>
          </a:xfrm>
          <a:prstGeom prst="rect">
            <a:avLst/>
          </a:prstGeom>
          <a:noFill/>
        </p:spPr>
        <p:txBody>
          <a:bodyPr wrap="square" rtlCol="0">
            <a:spAutoFit/>
          </a:bodyPr>
          <a:lstStyle/>
          <a:p>
            <a:r>
              <a:rPr lang="en-GB" dirty="0"/>
              <a:t>Mean and standard deviation of weekly earnings, and daily conditional earnings by work group</a:t>
            </a:r>
          </a:p>
        </p:txBody>
      </p:sp>
    </p:spTree>
    <p:extLst>
      <p:ext uri="{BB962C8B-B14F-4D97-AF65-F5344CB8AC3E}">
        <p14:creationId xmlns:p14="http://schemas.microsoft.com/office/powerpoint/2010/main" val="3591933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Worker characteristics balanced</a:t>
            </a:r>
            <a:endParaRPr lang="en-GB" sz="4000" dirty="0"/>
          </a:p>
        </p:txBody>
      </p:sp>
      <p:sp>
        <p:nvSpPr>
          <p:cNvPr id="4" name="Rectangle 3"/>
          <p:cNvSpPr/>
          <p:nvPr/>
        </p:nvSpPr>
        <p:spPr>
          <a:xfrm>
            <a:off x="10510308" y="6247070"/>
            <a:ext cx="1135247" cy="400110"/>
          </a:xfrm>
          <a:prstGeom prst="rect">
            <a:avLst/>
          </a:prstGeom>
        </p:spPr>
        <p:txBody>
          <a:bodyPr wrap="none">
            <a:spAutoFit/>
          </a:bodyPr>
          <a:lstStyle/>
          <a:p>
            <a:pPr lvl="1"/>
            <a:r>
              <a:rPr lang="en-GB" sz="2000" dirty="0">
                <a:hlinkClick r:id="rId2" action="ppaction://hlinksldjump"/>
              </a:rPr>
              <a:t>Back</a:t>
            </a:r>
            <a:endParaRPr lang="en-GB" sz="2000" dirty="0"/>
          </a:p>
        </p:txBody>
      </p:sp>
      <p:pic>
        <p:nvPicPr>
          <p:cNvPr id="3" name="Picture 2"/>
          <p:cNvPicPr>
            <a:picLocks noChangeAspect="1"/>
          </p:cNvPicPr>
          <p:nvPr/>
        </p:nvPicPr>
        <p:blipFill>
          <a:blip r:embed="rId3"/>
          <a:stretch>
            <a:fillRect/>
          </a:stretch>
        </p:blipFill>
        <p:spPr>
          <a:xfrm>
            <a:off x="1629827" y="1465748"/>
            <a:ext cx="9316503" cy="5245948"/>
          </a:xfrm>
          <a:prstGeom prst="rect">
            <a:avLst/>
          </a:prstGeom>
        </p:spPr>
      </p:pic>
    </p:spTree>
    <p:extLst>
      <p:ext uri="{BB962C8B-B14F-4D97-AF65-F5344CB8AC3E}">
        <p14:creationId xmlns:p14="http://schemas.microsoft.com/office/powerpoint/2010/main" val="698706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365125"/>
            <a:ext cx="11795760" cy="1325563"/>
          </a:xfrm>
        </p:spPr>
        <p:txBody>
          <a:bodyPr/>
          <a:lstStyle/>
          <a:p>
            <a:pPr algn="ctr"/>
            <a:r>
              <a:rPr lang="en-US" dirty="0"/>
              <a:t>Balance across survey week</a:t>
            </a:r>
          </a:p>
        </p:txBody>
      </p:sp>
      <p:sp>
        <p:nvSpPr>
          <p:cNvPr id="4" name="TextBox 3"/>
          <p:cNvSpPr txBox="1"/>
          <p:nvPr/>
        </p:nvSpPr>
        <p:spPr>
          <a:xfrm>
            <a:off x="1176528" y="1938528"/>
            <a:ext cx="9503664" cy="369332"/>
          </a:xfrm>
          <a:prstGeom prst="rect">
            <a:avLst/>
          </a:prstGeom>
          <a:noFill/>
        </p:spPr>
        <p:txBody>
          <a:bodyPr wrap="square" rtlCol="0">
            <a:spAutoFit/>
          </a:bodyPr>
          <a:lstStyle/>
          <a:p>
            <a:r>
              <a:rPr lang="en-GB" dirty="0"/>
              <a:t>Mean and standard deviation of weekly earnings, and daily conditional earnings by work group</a:t>
            </a:r>
          </a:p>
        </p:txBody>
      </p:sp>
      <p:pic>
        <p:nvPicPr>
          <p:cNvPr id="6" name="Picture 5"/>
          <p:cNvPicPr>
            <a:picLocks noChangeAspect="1"/>
          </p:cNvPicPr>
          <p:nvPr/>
        </p:nvPicPr>
        <p:blipFill>
          <a:blip r:embed="rId2"/>
          <a:stretch>
            <a:fillRect/>
          </a:stretch>
        </p:blipFill>
        <p:spPr>
          <a:xfrm>
            <a:off x="1399955" y="2448437"/>
            <a:ext cx="8668768" cy="2893337"/>
          </a:xfrm>
          <a:prstGeom prst="rect">
            <a:avLst/>
          </a:prstGeom>
        </p:spPr>
      </p:pic>
      <p:sp>
        <p:nvSpPr>
          <p:cNvPr id="7" name="Rectangle 6"/>
          <p:cNvSpPr/>
          <p:nvPr/>
        </p:nvSpPr>
        <p:spPr>
          <a:xfrm>
            <a:off x="1672845" y="5889756"/>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419082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3936" y="1306574"/>
            <a:ext cx="8267340" cy="5551425"/>
          </a:xfrm>
          <a:prstGeom prst="rect">
            <a:avLst/>
          </a:prstGeom>
        </p:spPr>
      </p:pic>
      <p:sp>
        <p:nvSpPr>
          <p:cNvPr id="5" name="Title 1"/>
          <p:cNvSpPr txBox="1">
            <a:spLocks/>
          </p:cNvSpPr>
          <p:nvPr/>
        </p:nvSpPr>
        <p:spPr>
          <a:xfrm>
            <a:off x="237744" y="365125"/>
            <a:ext cx="117957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Respondent distribution across survey week</a:t>
            </a:r>
          </a:p>
        </p:txBody>
      </p:sp>
      <p:sp>
        <p:nvSpPr>
          <p:cNvPr id="7" name="Rectangle 6"/>
          <p:cNvSpPr/>
          <p:nvPr/>
        </p:nvSpPr>
        <p:spPr>
          <a:xfrm>
            <a:off x="10624821" y="6346956"/>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2333828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905000" y="304801"/>
            <a:ext cx="8686800" cy="990600"/>
          </a:xfrm>
        </p:spPr>
        <p:txBody>
          <a:bodyPr>
            <a:noAutofit/>
          </a:bodyPr>
          <a:lstStyle/>
          <a:p>
            <a:pPr algn="ctr"/>
            <a:r>
              <a:rPr lang="en-GB" dirty="0">
                <a:cs typeface="Times New Roman" pitchFamily="18" charset="0"/>
              </a:rPr>
              <a:t>Diagnosing malaria</a:t>
            </a:r>
          </a:p>
        </p:txBody>
      </p:sp>
      <p:sp>
        <p:nvSpPr>
          <p:cNvPr id="4" name="Content Placeholder 2"/>
          <p:cNvSpPr>
            <a:spLocks noGrp="1"/>
          </p:cNvSpPr>
          <p:nvPr>
            <p:ph idx="1"/>
          </p:nvPr>
        </p:nvSpPr>
        <p:spPr>
          <a:xfrm>
            <a:off x="1338606" y="1195696"/>
            <a:ext cx="9473938" cy="4928222"/>
          </a:xfrm>
        </p:spPr>
        <p:txBody>
          <a:bodyPr>
            <a:noAutofit/>
          </a:bodyPr>
          <a:lstStyle/>
          <a:p>
            <a:pPr>
              <a:spcBef>
                <a:spcPts val="200"/>
              </a:spcBef>
              <a:spcAft>
                <a:spcPts val="200"/>
              </a:spcAft>
            </a:pPr>
            <a:r>
              <a:rPr lang="en-GB" sz="2400" dirty="0"/>
              <a:t>Malaria infection can be </a:t>
            </a:r>
            <a:r>
              <a:rPr lang="en-GB" sz="2400" dirty="0">
                <a:solidFill>
                  <a:schemeClr val="accent1">
                    <a:lumMod val="50000"/>
                  </a:schemeClr>
                </a:solidFill>
              </a:rPr>
              <a:t>asymptomatic</a:t>
            </a:r>
            <a:r>
              <a:rPr lang="en-GB" sz="2400" dirty="0"/>
              <a:t>: one carries the parasite but has no symptoms. </a:t>
            </a:r>
            <a:r>
              <a:rPr lang="en-US" sz="2400" dirty="0"/>
              <a:t>Asymptomatic malaria is common in endemic areas.</a:t>
            </a:r>
          </a:p>
          <a:p>
            <a:pPr>
              <a:spcBef>
                <a:spcPts val="400"/>
              </a:spcBef>
              <a:spcAft>
                <a:spcPts val="200"/>
              </a:spcAft>
            </a:pPr>
            <a:r>
              <a:rPr lang="en-GB" sz="2400" dirty="0">
                <a:solidFill>
                  <a:schemeClr val="accent1">
                    <a:lumMod val="50000"/>
                  </a:schemeClr>
                </a:solidFill>
              </a:rPr>
              <a:t>Self-diagnosis is error prone</a:t>
            </a:r>
            <a:r>
              <a:rPr lang="en-GB" sz="2400" dirty="0"/>
              <a:t>. In our study, </a:t>
            </a:r>
            <a:r>
              <a:rPr lang="en-US" sz="2400" dirty="0"/>
              <a:t>29% of workers’ positive and 64% of workers’ negative self-reports, had accurate diagnosis</a:t>
            </a:r>
          </a:p>
          <a:p>
            <a:pPr lvl="1">
              <a:spcBef>
                <a:spcPts val="0"/>
              </a:spcBef>
              <a:spcAft>
                <a:spcPts val="200"/>
              </a:spcAft>
            </a:pPr>
            <a:r>
              <a:rPr lang="en-US" sz="2000" dirty="0"/>
              <a:t>In endemic settings “malaria” is often taken as a wider assignation of general illness, especially illness accompanied by fever. Other diseases with the same symptoms can be erroneously self-diagnosed as malaria (cf. flu in colder climates, where people often describe a cold as a flu).</a:t>
            </a:r>
          </a:p>
          <a:p>
            <a:pPr>
              <a:spcBef>
                <a:spcPts val="400"/>
              </a:spcBef>
              <a:spcAft>
                <a:spcPts val="200"/>
              </a:spcAft>
            </a:pPr>
            <a:r>
              <a:rPr lang="en-GB" sz="2400" dirty="0"/>
              <a:t>Best practice for malaria diagnosis is through a </a:t>
            </a:r>
            <a:r>
              <a:rPr lang="en-GB" sz="2400" dirty="0">
                <a:solidFill>
                  <a:schemeClr val="accent1">
                    <a:lumMod val="50000"/>
                  </a:schemeClr>
                </a:solidFill>
              </a:rPr>
              <a:t>blood test </a:t>
            </a:r>
          </a:p>
          <a:p>
            <a:pPr lvl="1">
              <a:spcBef>
                <a:spcPts val="200"/>
              </a:spcBef>
              <a:spcAft>
                <a:spcPts val="200"/>
              </a:spcAft>
            </a:pPr>
            <a:r>
              <a:rPr lang="en-US" sz="2000" dirty="0"/>
              <a:t>A professional lab technician reads slide and records # parasites in 5 viewing fields. Senior lab supervisor double checks.</a:t>
            </a:r>
          </a:p>
          <a:p>
            <a:pPr lvl="1">
              <a:spcBef>
                <a:spcPts val="200"/>
              </a:spcBef>
              <a:spcAft>
                <a:spcPts val="200"/>
              </a:spcAft>
            </a:pPr>
            <a:r>
              <a:rPr lang="en-GB" sz="2000" dirty="0"/>
              <a:t>The local threshold of 3 parasites is used as cut off to define malaria infection</a:t>
            </a:r>
          </a:p>
          <a:p>
            <a:pPr lvl="2">
              <a:spcBef>
                <a:spcPts val="200"/>
              </a:spcBef>
              <a:spcAft>
                <a:spcPts val="200"/>
              </a:spcAft>
            </a:pPr>
            <a:r>
              <a:rPr lang="en-US" dirty="0"/>
              <a:t>Studies use distinct thresholds across settings since there is no unique medically established standard. WHO recommends following local standards for the clinical threshold as the objective measure.</a:t>
            </a:r>
            <a:endParaRPr lang="en-GB" dirty="0"/>
          </a:p>
          <a:p>
            <a:pPr>
              <a:spcBef>
                <a:spcPts val="200"/>
              </a:spcBef>
              <a:spcAft>
                <a:spcPts val="200"/>
              </a:spcAft>
            </a:pPr>
            <a:r>
              <a:rPr lang="en-GB" sz="2400" dirty="0"/>
              <a:t>In this context tests can reveal new </a:t>
            </a:r>
            <a:r>
              <a:rPr lang="en-GB" sz="2400" dirty="0">
                <a:solidFill>
                  <a:schemeClr val="accent1">
                    <a:lumMod val="50000"/>
                  </a:schemeClr>
                </a:solidFill>
              </a:rPr>
              <a:t>information</a:t>
            </a:r>
            <a:r>
              <a:rPr lang="en-GB" sz="2400" dirty="0"/>
              <a:t> about infection for each worker</a:t>
            </a:r>
          </a:p>
        </p:txBody>
      </p:sp>
      <p:sp>
        <p:nvSpPr>
          <p:cNvPr id="5" name="Rectangle 4"/>
          <p:cNvSpPr/>
          <p:nvPr/>
        </p:nvSpPr>
        <p:spPr>
          <a:xfrm>
            <a:off x="9677297" y="6384738"/>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3753121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idx="4294967295"/>
          </p:nvPr>
        </p:nvSpPr>
        <p:spPr>
          <a:xfrm>
            <a:off x="1120495" y="489635"/>
            <a:ext cx="8229600" cy="646331"/>
          </a:xfrm>
        </p:spPr>
        <p:txBody>
          <a:bodyPr vert="horz" lIns="0" tIns="45720" rIns="91440" bIns="45720" rtlCol="0" anchor="ctr">
            <a:spAutoFit/>
          </a:bodyPr>
          <a:lstStyle/>
          <a:p>
            <a:pPr algn="ctr"/>
            <a:r>
              <a:rPr lang="en-US" sz="4000" dirty="0"/>
              <a:t>Intent to Treat (</a:t>
            </a:r>
            <a:r>
              <a:rPr lang="en-US" sz="4000" dirty="0">
                <a:solidFill>
                  <a:schemeClr val="accent1">
                    <a:lumMod val="50000"/>
                  </a:schemeClr>
                </a:solidFill>
              </a:rPr>
              <a:t>ITT</a:t>
            </a:r>
            <a:r>
              <a:rPr lang="en-US" sz="4000" dirty="0"/>
              <a:t>) effect</a:t>
            </a:r>
          </a:p>
        </p:txBody>
      </p:sp>
      <p:sp>
        <p:nvSpPr>
          <p:cNvPr id="145410" name="Content Placeholder 2"/>
          <p:cNvSpPr>
            <a:spLocks noGrp="1"/>
          </p:cNvSpPr>
          <p:nvPr>
            <p:ph idx="4294967295"/>
          </p:nvPr>
        </p:nvSpPr>
        <p:spPr>
          <a:xfrm>
            <a:off x="840802" y="1161004"/>
            <a:ext cx="8650271" cy="5898163"/>
          </a:xfrm>
        </p:spPr>
        <p:txBody>
          <a:bodyPr vert="horz" lIns="0" tIns="45720" rIns="91440" bIns="45720" rtlCol="0">
            <a:normAutofit/>
          </a:bodyPr>
          <a:lstStyle/>
          <a:p>
            <a:pPr marL="0" indent="0">
              <a:buNone/>
            </a:pPr>
            <a:endParaRPr lang="en-US" sz="2600" dirty="0"/>
          </a:p>
          <a:p>
            <a:pPr lvl="1"/>
            <a:r>
              <a:rPr lang="en-US" dirty="0"/>
              <a:t>The </a:t>
            </a:r>
            <a:r>
              <a:rPr lang="en-US" b="1" dirty="0">
                <a:solidFill>
                  <a:schemeClr val="accent1">
                    <a:lumMod val="50000"/>
                  </a:schemeClr>
                </a:solidFill>
              </a:rPr>
              <a:t>between</a:t>
            </a:r>
            <a:r>
              <a:rPr lang="en-US" dirty="0"/>
              <a:t> estimator compares outcomes for workers </a:t>
            </a:r>
            <a:r>
              <a:rPr lang="en-US" b="1" dirty="0"/>
              <a:t>who were offered access </a:t>
            </a:r>
            <a:r>
              <a:rPr lang="en-US" dirty="0"/>
              <a:t>to</a:t>
            </a:r>
            <a:r>
              <a:rPr lang="en-US" b="1" dirty="0"/>
              <a:t> </a:t>
            </a:r>
            <a:r>
              <a:rPr lang="en-US" dirty="0"/>
              <a:t>testing and treatment with outcomes for those </a:t>
            </a:r>
            <a:r>
              <a:rPr lang="en-US" b="1" dirty="0"/>
              <a:t>who had not yet been offered access </a:t>
            </a:r>
            <a:r>
              <a:rPr lang="en-US" dirty="0"/>
              <a:t>to</a:t>
            </a:r>
            <a:r>
              <a:rPr lang="en-US" b="1" dirty="0"/>
              <a:t> </a:t>
            </a:r>
            <a:r>
              <a:rPr lang="en-US" dirty="0"/>
              <a:t>testing and treatment</a:t>
            </a:r>
          </a:p>
          <a:p>
            <a:pPr lvl="1"/>
            <a:endParaRPr lang="en-US" dirty="0"/>
          </a:p>
          <a:p>
            <a:pPr marL="457200" lvl="1" indent="0">
              <a:buNone/>
            </a:pPr>
            <a:endParaRPr lang="en-US" sz="800" dirty="0"/>
          </a:p>
          <a:p>
            <a:pPr marL="457200" lvl="1" indent="0">
              <a:buNone/>
            </a:pPr>
            <a:r>
              <a:rPr lang="en-US" dirty="0"/>
              <a:t>   Where W(</a:t>
            </a:r>
            <a:r>
              <a:rPr lang="en-US" dirty="0" err="1"/>
              <a:t>T</a:t>
            </a:r>
            <a:r>
              <a:rPr lang="en-US" baseline="-25000" dirty="0" err="1">
                <a:sym typeface="Symbol" panose="05050102010706020507" pitchFamily="18" charset="2"/>
              </a:rPr>
              <a:t>i</a:t>
            </a:r>
            <a:r>
              <a:rPr lang="en-US" baseline="-25000" dirty="0">
                <a:sym typeface="Symbol" panose="05050102010706020507" pitchFamily="18" charset="2"/>
              </a:rPr>
              <a:t>,</a:t>
            </a:r>
            <a:r>
              <a:rPr lang="en-US" baseline="-25000" dirty="0"/>
              <a:t>- </a:t>
            </a:r>
            <a:r>
              <a:rPr lang="en-US" dirty="0"/>
              <a:t>=1) is the set of workers assessed before period </a:t>
            </a:r>
            <a:r>
              <a:rPr lang="en-US" dirty="0">
                <a:sym typeface="Symbol" panose="05050102010706020507" pitchFamily="18" charset="2"/>
              </a:rPr>
              <a:t></a:t>
            </a:r>
          </a:p>
          <a:p>
            <a:pPr marL="457200" lvl="1" indent="0">
              <a:buNone/>
            </a:pPr>
            <a:r>
              <a:rPr lang="en-US" dirty="0"/>
              <a:t>	          W(</a:t>
            </a:r>
            <a:r>
              <a:rPr lang="en-US" dirty="0" err="1"/>
              <a:t>T</a:t>
            </a:r>
            <a:r>
              <a:rPr lang="en-US" baseline="-25000" dirty="0" err="1">
                <a:sym typeface="Symbol" panose="05050102010706020507" pitchFamily="18" charset="2"/>
              </a:rPr>
              <a:t>i</a:t>
            </a:r>
            <a:r>
              <a:rPr lang="en-US" baseline="-25000" dirty="0">
                <a:sym typeface="Symbol" panose="05050102010706020507" pitchFamily="18" charset="2"/>
              </a:rPr>
              <a:t>,+</a:t>
            </a:r>
            <a:r>
              <a:rPr lang="en-US" baseline="-25000" dirty="0"/>
              <a:t> </a:t>
            </a:r>
            <a:r>
              <a:rPr lang="en-US" dirty="0"/>
              <a:t>=1) is the set of workers assessed after period </a:t>
            </a:r>
            <a:r>
              <a:rPr lang="en-US" dirty="0">
                <a:sym typeface="Symbol" panose="05050102010706020507" pitchFamily="18" charset="2"/>
              </a:rPr>
              <a:t>            </a:t>
            </a:r>
          </a:p>
          <a:p>
            <a:pPr marL="457200" lvl="1" indent="0">
              <a:buNone/>
            </a:pPr>
            <a:r>
              <a:rPr lang="en-US" dirty="0">
                <a:sym typeface="Symbol" panose="05050102010706020507" pitchFamily="18" charset="2"/>
              </a:rPr>
              <a:t>                 </a:t>
            </a:r>
            <a:r>
              <a:rPr lang="en-US" dirty="0" err="1"/>
              <a:t>F</a:t>
            </a:r>
            <a:r>
              <a:rPr lang="en-US" baseline="-25000" dirty="0" err="1">
                <a:sym typeface="Symbol" panose="05050102010706020507" pitchFamily="18" charset="2"/>
              </a:rPr>
              <a:t>gt</a:t>
            </a:r>
            <a:r>
              <a:rPr lang="en-US" baseline="-25000" dirty="0">
                <a:sym typeface="Symbol" panose="05050102010706020507" pitchFamily="18" charset="2"/>
              </a:rPr>
              <a:t> </a:t>
            </a:r>
            <a:r>
              <a:rPr lang="en-US" dirty="0">
                <a:sym typeface="Symbol" panose="05050102010706020507" pitchFamily="18" charset="2"/>
              </a:rPr>
              <a:t>are work group – work week fixed effects</a:t>
            </a:r>
            <a:endParaRPr lang="en-US" dirty="0"/>
          </a:p>
          <a:p>
            <a:pPr lvl="1">
              <a:spcBef>
                <a:spcPts val="1200"/>
              </a:spcBef>
            </a:pPr>
            <a:r>
              <a:rPr lang="en-US" dirty="0"/>
              <a:t>The </a:t>
            </a:r>
            <a:r>
              <a:rPr lang="en-US" b="1" dirty="0">
                <a:solidFill>
                  <a:schemeClr val="accent1">
                    <a:lumMod val="50000"/>
                  </a:schemeClr>
                </a:solidFill>
              </a:rPr>
              <a:t>within</a:t>
            </a:r>
            <a:r>
              <a:rPr lang="en-US" dirty="0"/>
              <a:t> estimator compares outcomes </a:t>
            </a:r>
            <a:r>
              <a:rPr lang="en-US" b="1" dirty="0"/>
              <a:t>after</a:t>
            </a:r>
            <a:r>
              <a:rPr lang="en-US" dirty="0"/>
              <a:t> </a:t>
            </a:r>
            <a:r>
              <a:rPr lang="en-US" b="1" dirty="0"/>
              <a:t>offered access </a:t>
            </a:r>
            <a:r>
              <a:rPr lang="en-US" dirty="0"/>
              <a:t>to</a:t>
            </a:r>
            <a:r>
              <a:rPr lang="en-US" b="1" dirty="0"/>
              <a:t> </a:t>
            </a:r>
            <a:r>
              <a:rPr lang="en-US" dirty="0"/>
              <a:t>testing and treatment with </a:t>
            </a:r>
            <a:r>
              <a:rPr lang="en-US" b="1" dirty="0"/>
              <a:t>outcomes for the same worker before offered access </a:t>
            </a:r>
            <a:r>
              <a:rPr lang="en-US" dirty="0"/>
              <a:t>to</a:t>
            </a:r>
            <a:r>
              <a:rPr lang="en-US" b="1" dirty="0"/>
              <a:t> </a:t>
            </a:r>
            <a:r>
              <a:rPr lang="en-US" dirty="0"/>
              <a:t>testing and treatment</a:t>
            </a:r>
          </a:p>
          <a:p>
            <a:pPr lvl="1">
              <a:spcBef>
                <a:spcPts val="1200"/>
              </a:spcBef>
            </a:pPr>
            <a:endParaRPr lang="en-US" sz="1400" dirty="0"/>
          </a:p>
          <a:p>
            <a:pPr marL="457200" lvl="1" indent="0">
              <a:spcBef>
                <a:spcPts val="1200"/>
              </a:spcBef>
              <a:buNone/>
            </a:pPr>
            <a:r>
              <a:rPr lang="en-US" dirty="0"/>
              <a:t>	          F</a:t>
            </a:r>
            <a:r>
              <a:rPr lang="en-US" baseline="-25000" dirty="0">
                <a:sym typeface="Symbol" panose="05050102010706020507" pitchFamily="18" charset="2"/>
              </a:rPr>
              <a:t>i </a:t>
            </a:r>
            <a:r>
              <a:rPr lang="en-US" dirty="0">
                <a:sym typeface="Symbol" panose="05050102010706020507" pitchFamily="18" charset="2"/>
              </a:rPr>
              <a:t>are worker fixed effects</a:t>
            </a:r>
            <a:endParaRPr lang="en-US" dirty="0"/>
          </a:p>
          <a:p>
            <a:pPr lvl="1">
              <a:spcBef>
                <a:spcPts val="1200"/>
              </a:spcBef>
            </a:pPr>
            <a:endParaRPr lang="en-US" dirty="0"/>
          </a:p>
          <a:p>
            <a:pPr marL="457200" lvl="1" indent="0">
              <a:buNone/>
            </a:pPr>
            <a:endParaRPr lang="en-US" dirty="0"/>
          </a:p>
        </p:txBody>
      </p:sp>
      <p:sp>
        <p:nvSpPr>
          <p:cNvPr id="5" name="Rectangle 4"/>
          <p:cNvSpPr/>
          <p:nvPr/>
        </p:nvSpPr>
        <p:spPr>
          <a:xfrm>
            <a:off x="10506058" y="6259770"/>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pic>
        <p:nvPicPr>
          <p:cNvPr id="2" name="Picture 1"/>
          <p:cNvPicPr>
            <a:picLocks noChangeAspect="1"/>
          </p:cNvPicPr>
          <p:nvPr/>
        </p:nvPicPr>
        <p:blipFill>
          <a:blip r:embed="rId4"/>
          <a:stretch>
            <a:fillRect/>
          </a:stretch>
        </p:blipFill>
        <p:spPr>
          <a:xfrm>
            <a:off x="1482275" y="2889163"/>
            <a:ext cx="8489578" cy="737232"/>
          </a:xfrm>
          <a:prstGeom prst="rect">
            <a:avLst/>
          </a:prstGeom>
        </p:spPr>
      </p:pic>
      <p:pic>
        <p:nvPicPr>
          <p:cNvPr id="4" name="Picture 3"/>
          <p:cNvPicPr>
            <a:picLocks noChangeAspect="1"/>
          </p:cNvPicPr>
          <p:nvPr/>
        </p:nvPicPr>
        <p:blipFill>
          <a:blip r:embed="rId5"/>
          <a:stretch>
            <a:fillRect/>
          </a:stretch>
        </p:blipFill>
        <p:spPr>
          <a:xfrm>
            <a:off x="1517711" y="5760721"/>
            <a:ext cx="8269815" cy="605878"/>
          </a:xfrm>
          <a:prstGeom prst="rect">
            <a:avLst/>
          </a:prstGeom>
        </p:spPr>
      </p:pic>
    </p:spTree>
    <p:extLst>
      <p:ext uri="{BB962C8B-B14F-4D97-AF65-F5344CB8AC3E}">
        <p14:creationId xmlns:p14="http://schemas.microsoft.com/office/powerpoint/2010/main" val="3990515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5410">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idx="4294967295"/>
          </p:nvPr>
        </p:nvSpPr>
        <p:spPr>
          <a:xfrm>
            <a:off x="2057400" y="487335"/>
            <a:ext cx="8001000" cy="701731"/>
          </a:xfrm>
        </p:spPr>
        <p:txBody>
          <a:bodyPr vert="horz" wrap="square" lIns="0" tIns="45720" rIns="91440" bIns="45720" rtlCol="0" anchor="ctr">
            <a:spAutoFit/>
          </a:bodyPr>
          <a:lstStyle/>
          <a:p>
            <a:pPr algn="ctr"/>
            <a:r>
              <a:rPr lang="en-US" dirty="0"/>
              <a:t>Study setting</a:t>
            </a:r>
          </a:p>
        </p:txBody>
      </p:sp>
      <p:sp>
        <p:nvSpPr>
          <p:cNvPr id="137218" name="Content Placeholder 2"/>
          <p:cNvSpPr>
            <a:spLocks noGrp="1"/>
          </p:cNvSpPr>
          <p:nvPr>
            <p:ph idx="4294967295"/>
          </p:nvPr>
        </p:nvSpPr>
        <p:spPr>
          <a:xfrm>
            <a:off x="2133600" y="1524001"/>
            <a:ext cx="8229600" cy="4530725"/>
          </a:xfrm>
        </p:spPr>
        <p:txBody>
          <a:bodyPr vert="horz" lIns="0" tIns="45720" rIns="91440" bIns="45720" rtlCol="0">
            <a:normAutofit/>
          </a:bodyPr>
          <a:lstStyle/>
          <a:p>
            <a:pPr>
              <a:spcAft>
                <a:spcPts val="1200"/>
              </a:spcAft>
            </a:pPr>
            <a:r>
              <a:rPr lang="en-US" sz="2400" dirty="0"/>
              <a:t>One large sugarcane plantation in rural Nigeria – 5,700 hectares</a:t>
            </a:r>
          </a:p>
          <a:p>
            <a:pPr>
              <a:spcAft>
                <a:spcPts val="1200"/>
              </a:spcAft>
            </a:pPr>
            <a:r>
              <a:rPr lang="en-US" sz="2400" dirty="0"/>
              <a:t>Employs ~800 sugarcane cutters who work throughout the season, and are organized in 8 work groups, managed by a supervisor and headmen</a:t>
            </a:r>
          </a:p>
          <a:p>
            <a:pPr>
              <a:spcAft>
                <a:spcPts val="1200"/>
              </a:spcAft>
            </a:pPr>
            <a:r>
              <a:rPr lang="en-US" sz="2400" dirty="0"/>
              <a:t>Workers are paid piece rate: 2.04 Naira per “measured rod” of sugarcane they cut</a:t>
            </a:r>
          </a:p>
        </p:txBody>
      </p:sp>
    </p:spTree>
    <p:extLst>
      <p:ext uri="{BB962C8B-B14F-4D97-AF65-F5344CB8AC3E}">
        <p14:creationId xmlns:p14="http://schemas.microsoft.com/office/powerpoint/2010/main" val="339493544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idx="4294967295"/>
          </p:nvPr>
        </p:nvSpPr>
        <p:spPr>
          <a:xfrm>
            <a:off x="840802" y="410603"/>
            <a:ext cx="10216839" cy="1200329"/>
          </a:xfrm>
        </p:spPr>
        <p:txBody>
          <a:bodyPr vert="horz" wrap="square" lIns="0" tIns="45720" rIns="91440" bIns="45720" rtlCol="0" anchor="ctr">
            <a:spAutoFit/>
          </a:bodyPr>
          <a:lstStyle/>
          <a:p>
            <a:pPr algn="ctr"/>
            <a:r>
              <a:rPr lang="en-US" sz="4000" dirty="0"/>
              <a:t>Treatment on the Treated (</a:t>
            </a:r>
            <a:r>
              <a:rPr lang="en-US" sz="4000" dirty="0" err="1">
                <a:solidFill>
                  <a:schemeClr val="accent1">
                    <a:lumMod val="50000"/>
                  </a:schemeClr>
                </a:solidFill>
              </a:rPr>
              <a:t>ToT</a:t>
            </a:r>
            <a:r>
              <a:rPr lang="en-US" sz="4000" dirty="0"/>
              <a:t>) effect </a:t>
            </a:r>
            <a:br>
              <a:rPr lang="en-US" sz="4000" dirty="0"/>
            </a:br>
            <a:r>
              <a:rPr lang="en-US" sz="4000" dirty="0"/>
              <a:t>(Malaria +)</a:t>
            </a:r>
          </a:p>
        </p:txBody>
      </p:sp>
      <p:sp>
        <p:nvSpPr>
          <p:cNvPr id="145410" name="Content Placeholder 2"/>
          <p:cNvSpPr>
            <a:spLocks noGrp="1"/>
          </p:cNvSpPr>
          <p:nvPr>
            <p:ph idx="4294967295"/>
          </p:nvPr>
        </p:nvSpPr>
        <p:spPr>
          <a:xfrm>
            <a:off x="840802" y="1161004"/>
            <a:ext cx="8650271" cy="5898163"/>
          </a:xfrm>
        </p:spPr>
        <p:txBody>
          <a:bodyPr vert="horz" lIns="0" tIns="45720" rIns="91440" bIns="45720" rtlCol="0">
            <a:normAutofit/>
          </a:bodyPr>
          <a:lstStyle/>
          <a:p>
            <a:endParaRPr lang="en-US" sz="2600" dirty="0"/>
          </a:p>
          <a:p>
            <a:pPr lvl="1"/>
            <a:r>
              <a:rPr lang="en-US" dirty="0"/>
              <a:t>The </a:t>
            </a:r>
            <a:r>
              <a:rPr lang="en-US" b="1" dirty="0">
                <a:solidFill>
                  <a:schemeClr val="accent1">
                    <a:lumMod val="50000"/>
                  </a:schemeClr>
                </a:solidFill>
              </a:rPr>
              <a:t>between</a:t>
            </a:r>
            <a:r>
              <a:rPr lang="en-US" dirty="0"/>
              <a:t> estimator compares outcomes for workers </a:t>
            </a:r>
            <a:r>
              <a:rPr lang="en-US" b="1" dirty="0"/>
              <a:t>who tested positive</a:t>
            </a:r>
            <a:r>
              <a:rPr lang="en-US" dirty="0"/>
              <a:t> with outcomes for those </a:t>
            </a:r>
            <a:r>
              <a:rPr lang="en-US" b="1" dirty="0"/>
              <a:t>who had not yet tested positive </a:t>
            </a:r>
            <a:r>
              <a:rPr lang="en-US" dirty="0"/>
              <a:t>(but tested positive just before)</a:t>
            </a:r>
          </a:p>
          <a:p>
            <a:pPr lvl="1"/>
            <a:endParaRPr lang="en-US" dirty="0"/>
          </a:p>
          <a:p>
            <a:pPr marL="457200" lvl="1" indent="0">
              <a:buNone/>
            </a:pPr>
            <a:endParaRPr lang="en-US" sz="800" dirty="0"/>
          </a:p>
          <a:p>
            <a:pPr marL="457200" lvl="1" indent="0">
              <a:buNone/>
            </a:pPr>
            <a:r>
              <a:rPr lang="en-US" dirty="0"/>
              <a:t>     Where M</a:t>
            </a:r>
            <a:r>
              <a:rPr lang="en-US" baseline="30000" dirty="0"/>
              <a:t>+ </a:t>
            </a:r>
            <a:r>
              <a:rPr lang="en-US" dirty="0"/>
              <a:t>Ware those who tested positive</a:t>
            </a:r>
          </a:p>
          <a:p>
            <a:pPr lvl="1">
              <a:spcBef>
                <a:spcPts val="1200"/>
              </a:spcBef>
            </a:pPr>
            <a:r>
              <a:rPr lang="en-US" dirty="0"/>
              <a:t>The </a:t>
            </a:r>
            <a:r>
              <a:rPr lang="en-US" b="1" dirty="0">
                <a:solidFill>
                  <a:schemeClr val="accent1">
                    <a:lumMod val="50000"/>
                  </a:schemeClr>
                </a:solidFill>
              </a:rPr>
              <a:t>within</a:t>
            </a:r>
            <a:r>
              <a:rPr lang="en-US" dirty="0"/>
              <a:t> estimator compares outcomes </a:t>
            </a:r>
            <a:r>
              <a:rPr lang="en-US" b="1" dirty="0"/>
              <a:t>after</a:t>
            </a:r>
            <a:r>
              <a:rPr lang="en-US" dirty="0"/>
              <a:t> </a:t>
            </a:r>
            <a:r>
              <a:rPr lang="en-US" b="1" dirty="0"/>
              <a:t>testing positive</a:t>
            </a:r>
            <a:r>
              <a:rPr lang="en-US" dirty="0"/>
              <a:t> with </a:t>
            </a:r>
            <a:r>
              <a:rPr lang="en-US" b="1" dirty="0"/>
              <a:t>outcomes for the same worker before testing positive</a:t>
            </a:r>
            <a:endParaRPr lang="en-US" dirty="0"/>
          </a:p>
          <a:p>
            <a:pPr lvl="1">
              <a:spcBef>
                <a:spcPts val="1200"/>
              </a:spcBef>
            </a:pPr>
            <a:endParaRPr lang="en-US" sz="1400" dirty="0"/>
          </a:p>
          <a:p>
            <a:pPr marL="457200" lvl="1" indent="0">
              <a:spcBef>
                <a:spcPts val="1200"/>
              </a:spcBef>
              <a:buNone/>
            </a:pPr>
            <a:r>
              <a:rPr lang="en-US" dirty="0"/>
              <a:t>	          </a:t>
            </a:r>
          </a:p>
          <a:p>
            <a:pPr lvl="1">
              <a:spcBef>
                <a:spcPts val="1200"/>
              </a:spcBef>
            </a:pPr>
            <a:endParaRPr lang="en-US" dirty="0"/>
          </a:p>
          <a:p>
            <a:pPr marL="457200" lvl="1" indent="0">
              <a:buNone/>
            </a:pPr>
            <a:endParaRPr lang="en-US" dirty="0"/>
          </a:p>
        </p:txBody>
      </p:sp>
      <p:sp>
        <p:nvSpPr>
          <p:cNvPr id="5" name="Rectangle 4"/>
          <p:cNvSpPr/>
          <p:nvPr/>
        </p:nvSpPr>
        <p:spPr>
          <a:xfrm>
            <a:off x="10506058" y="6259770"/>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pic>
        <p:nvPicPr>
          <p:cNvPr id="3" name="Picture 2"/>
          <p:cNvPicPr>
            <a:picLocks noChangeAspect="1"/>
          </p:cNvPicPr>
          <p:nvPr/>
        </p:nvPicPr>
        <p:blipFill>
          <a:blip r:embed="rId4"/>
          <a:stretch>
            <a:fillRect/>
          </a:stretch>
        </p:blipFill>
        <p:spPr>
          <a:xfrm>
            <a:off x="1536565" y="2626249"/>
            <a:ext cx="8242677" cy="663705"/>
          </a:xfrm>
          <a:prstGeom prst="rect">
            <a:avLst/>
          </a:prstGeom>
        </p:spPr>
      </p:pic>
      <p:pic>
        <p:nvPicPr>
          <p:cNvPr id="6" name="Picture 5"/>
          <p:cNvPicPr>
            <a:picLocks noChangeAspect="1"/>
          </p:cNvPicPr>
          <p:nvPr/>
        </p:nvPicPr>
        <p:blipFill>
          <a:blip r:embed="rId5"/>
          <a:stretch>
            <a:fillRect/>
          </a:stretch>
        </p:blipFill>
        <p:spPr>
          <a:xfrm>
            <a:off x="1536565" y="4553334"/>
            <a:ext cx="8057124" cy="584272"/>
          </a:xfrm>
          <a:prstGeom prst="rect">
            <a:avLst/>
          </a:prstGeom>
        </p:spPr>
      </p:pic>
    </p:spTree>
    <p:extLst>
      <p:ext uri="{BB962C8B-B14F-4D97-AF65-F5344CB8AC3E}">
        <p14:creationId xmlns:p14="http://schemas.microsoft.com/office/powerpoint/2010/main" val="1085294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4294967295"/>
          </p:nvPr>
        </p:nvSpPr>
        <p:spPr>
          <a:xfrm>
            <a:off x="840802" y="1161004"/>
            <a:ext cx="8938440" cy="5898163"/>
          </a:xfrm>
        </p:spPr>
        <p:txBody>
          <a:bodyPr vert="horz" lIns="0" tIns="45720" rIns="91440" bIns="45720" rtlCol="0">
            <a:normAutofit/>
          </a:bodyPr>
          <a:lstStyle/>
          <a:p>
            <a:pPr marL="0" indent="0">
              <a:buNone/>
            </a:pPr>
            <a:endParaRPr lang="en-US" sz="2600" dirty="0"/>
          </a:p>
          <a:p>
            <a:pPr lvl="1"/>
            <a:r>
              <a:rPr lang="en-US" dirty="0"/>
              <a:t>The </a:t>
            </a:r>
            <a:r>
              <a:rPr lang="en-US" b="1" dirty="0">
                <a:solidFill>
                  <a:schemeClr val="accent1">
                    <a:lumMod val="50000"/>
                  </a:schemeClr>
                </a:solidFill>
              </a:rPr>
              <a:t>between</a:t>
            </a:r>
            <a:r>
              <a:rPr lang="en-US" dirty="0"/>
              <a:t> estimator compares outcomes for workers </a:t>
            </a:r>
            <a:r>
              <a:rPr lang="en-US" b="1" dirty="0"/>
              <a:t>who tested negative</a:t>
            </a:r>
            <a:r>
              <a:rPr lang="en-US" dirty="0"/>
              <a:t> with outcomes for those </a:t>
            </a:r>
            <a:r>
              <a:rPr lang="en-US" b="1" dirty="0"/>
              <a:t>who had not yet tested negative </a:t>
            </a:r>
            <a:r>
              <a:rPr lang="en-US" dirty="0"/>
              <a:t>(but tested negative just before)</a:t>
            </a:r>
          </a:p>
          <a:p>
            <a:pPr lvl="1"/>
            <a:endParaRPr lang="en-US" dirty="0"/>
          </a:p>
          <a:p>
            <a:pPr marL="457200" lvl="1" indent="0">
              <a:buNone/>
            </a:pPr>
            <a:endParaRPr lang="en-US" sz="800" dirty="0"/>
          </a:p>
          <a:p>
            <a:pPr marL="457200" lvl="1" indent="0">
              <a:buNone/>
            </a:pPr>
            <a:r>
              <a:rPr lang="en-US" dirty="0"/>
              <a:t>     Where M</a:t>
            </a:r>
            <a:r>
              <a:rPr lang="en-US" baseline="30000" dirty="0"/>
              <a:t>- </a:t>
            </a:r>
            <a:r>
              <a:rPr lang="en-US" dirty="0"/>
              <a:t>Ware those who tested positive</a:t>
            </a:r>
          </a:p>
          <a:p>
            <a:pPr lvl="1">
              <a:spcBef>
                <a:spcPts val="1200"/>
              </a:spcBef>
            </a:pPr>
            <a:r>
              <a:rPr lang="en-US" dirty="0"/>
              <a:t>The </a:t>
            </a:r>
            <a:r>
              <a:rPr lang="en-US" b="1" dirty="0">
                <a:solidFill>
                  <a:schemeClr val="accent1">
                    <a:lumMod val="50000"/>
                  </a:schemeClr>
                </a:solidFill>
              </a:rPr>
              <a:t>within</a:t>
            </a:r>
            <a:r>
              <a:rPr lang="en-US" dirty="0"/>
              <a:t> estimator compares outcomes </a:t>
            </a:r>
            <a:r>
              <a:rPr lang="en-US" b="1" dirty="0"/>
              <a:t>after</a:t>
            </a:r>
            <a:r>
              <a:rPr lang="en-US" dirty="0"/>
              <a:t> </a:t>
            </a:r>
            <a:r>
              <a:rPr lang="en-US" b="1" dirty="0"/>
              <a:t>testing negative </a:t>
            </a:r>
            <a:r>
              <a:rPr lang="en-US" dirty="0"/>
              <a:t>with </a:t>
            </a:r>
            <a:r>
              <a:rPr lang="en-US" b="1" dirty="0"/>
              <a:t>outcomes for the same worker before testing negative</a:t>
            </a:r>
            <a:endParaRPr lang="en-US" dirty="0"/>
          </a:p>
          <a:p>
            <a:pPr lvl="1">
              <a:spcBef>
                <a:spcPts val="1200"/>
              </a:spcBef>
            </a:pPr>
            <a:endParaRPr lang="en-US" sz="1400" dirty="0"/>
          </a:p>
          <a:p>
            <a:pPr marL="457200" lvl="1" indent="0">
              <a:spcBef>
                <a:spcPts val="1200"/>
              </a:spcBef>
              <a:buNone/>
            </a:pPr>
            <a:r>
              <a:rPr lang="en-US" dirty="0"/>
              <a:t>	          </a:t>
            </a:r>
          </a:p>
          <a:p>
            <a:pPr lvl="1">
              <a:spcBef>
                <a:spcPts val="1200"/>
              </a:spcBef>
            </a:pPr>
            <a:endParaRPr lang="en-US" dirty="0"/>
          </a:p>
          <a:p>
            <a:pPr marL="457200" lvl="1" indent="0">
              <a:buNone/>
            </a:pPr>
            <a:endParaRPr lang="en-US" dirty="0"/>
          </a:p>
        </p:txBody>
      </p:sp>
      <p:sp>
        <p:nvSpPr>
          <p:cNvPr id="5" name="Rectangle 4"/>
          <p:cNvSpPr/>
          <p:nvPr/>
        </p:nvSpPr>
        <p:spPr>
          <a:xfrm>
            <a:off x="10506058" y="6259770"/>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pic>
        <p:nvPicPr>
          <p:cNvPr id="2" name="Picture 1"/>
          <p:cNvPicPr>
            <a:picLocks noChangeAspect="1"/>
          </p:cNvPicPr>
          <p:nvPr/>
        </p:nvPicPr>
        <p:blipFill>
          <a:blip r:embed="rId4"/>
          <a:stretch>
            <a:fillRect/>
          </a:stretch>
        </p:blipFill>
        <p:spPr>
          <a:xfrm>
            <a:off x="1568954" y="2611225"/>
            <a:ext cx="8846535" cy="630263"/>
          </a:xfrm>
          <a:prstGeom prst="rect">
            <a:avLst/>
          </a:prstGeom>
        </p:spPr>
      </p:pic>
      <p:pic>
        <p:nvPicPr>
          <p:cNvPr id="4" name="Picture 3"/>
          <p:cNvPicPr>
            <a:picLocks noChangeAspect="1"/>
          </p:cNvPicPr>
          <p:nvPr/>
        </p:nvPicPr>
        <p:blipFill>
          <a:blip r:embed="rId5"/>
          <a:stretch>
            <a:fillRect/>
          </a:stretch>
        </p:blipFill>
        <p:spPr>
          <a:xfrm>
            <a:off x="1568954" y="4449448"/>
            <a:ext cx="9316771" cy="730763"/>
          </a:xfrm>
          <a:prstGeom prst="rect">
            <a:avLst/>
          </a:prstGeom>
        </p:spPr>
      </p:pic>
      <p:sp>
        <p:nvSpPr>
          <p:cNvPr id="9" name="Title 1"/>
          <p:cNvSpPr txBox="1">
            <a:spLocks/>
          </p:cNvSpPr>
          <p:nvPr/>
        </p:nvSpPr>
        <p:spPr>
          <a:xfrm>
            <a:off x="840802" y="391741"/>
            <a:ext cx="10970984" cy="1200329"/>
          </a:xfrm>
          <a:prstGeom prst="rect">
            <a:avLst/>
          </a:prstGeom>
        </p:spPr>
        <p:txBody>
          <a:bodyPr vert="horz" wrap="square" lIns="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Treatment on the Medically Untreated (</a:t>
            </a:r>
            <a:r>
              <a:rPr lang="en-US" sz="4000" dirty="0" err="1">
                <a:solidFill>
                  <a:schemeClr val="accent1">
                    <a:lumMod val="50000"/>
                  </a:schemeClr>
                </a:solidFill>
              </a:rPr>
              <a:t>TmUT</a:t>
            </a:r>
            <a:r>
              <a:rPr lang="en-US" sz="4000" dirty="0"/>
              <a:t>) effect (Malaria -)</a:t>
            </a:r>
          </a:p>
        </p:txBody>
      </p:sp>
    </p:spTree>
    <p:extLst>
      <p:ext uri="{BB962C8B-B14F-4D97-AF65-F5344CB8AC3E}">
        <p14:creationId xmlns:p14="http://schemas.microsoft.com/office/powerpoint/2010/main" val="3503946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3533627" y="-988680"/>
            <a:ext cx="5972888" cy="9780106"/>
          </a:xfrm>
          <a:prstGeom prst="rect">
            <a:avLst/>
          </a:prstGeom>
        </p:spPr>
      </p:pic>
      <p:sp>
        <p:nvSpPr>
          <p:cNvPr id="3" name="Rectangle 2"/>
          <p:cNvSpPr/>
          <p:nvPr/>
        </p:nvSpPr>
        <p:spPr>
          <a:xfrm>
            <a:off x="3150705" y="330154"/>
            <a:ext cx="6977269" cy="707886"/>
          </a:xfrm>
          <a:prstGeom prst="rect">
            <a:avLst/>
          </a:prstGeom>
        </p:spPr>
        <p:txBody>
          <a:bodyPr wrap="square">
            <a:spAutoFit/>
          </a:bodyPr>
          <a:lstStyle/>
          <a:p>
            <a:pPr algn="ctr"/>
            <a:r>
              <a:rPr lang="en-US" sz="4000" dirty="0" err="1">
                <a:solidFill>
                  <a:schemeClr val="accent1">
                    <a:lumMod val="50000"/>
                  </a:schemeClr>
                </a:solidFill>
              </a:rPr>
              <a:t>ToT</a:t>
            </a:r>
            <a:r>
              <a:rPr lang="en-US" sz="4000" dirty="0">
                <a:solidFill>
                  <a:schemeClr val="accent1">
                    <a:lumMod val="75000"/>
                  </a:schemeClr>
                </a:solidFill>
              </a:rPr>
              <a:t> </a:t>
            </a:r>
            <a:r>
              <a:rPr lang="en-US" sz="4000" dirty="0"/>
              <a:t>by parasite count</a:t>
            </a:r>
          </a:p>
        </p:txBody>
      </p:sp>
      <p:sp>
        <p:nvSpPr>
          <p:cNvPr id="4" name="Rectangle 3"/>
          <p:cNvSpPr/>
          <p:nvPr/>
        </p:nvSpPr>
        <p:spPr>
          <a:xfrm>
            <a:off x="10842500" y="6259770"/>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19859477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9348" y="1413743"/>
            <a:ext cx="9685367" cy="4480161"/>
          </a:xfrm>
          <a:prstGeom prst="rect">
            <a:avLst/>
          </a:prstGeom>
        </p:spPr>
      </p:pic>
      <p:sp>
        <p:nvSpPr>
          <p:cNvPr id="3" name="Rectangle 2"/>
          <p:cNvSpPr/>
          <p:nvPr/>
        </p:nvSpPr>
        <p:spPr>
          <a:xfrm>
            <a:off x="2136911" y="330154"/>
            <a:ext cx="8130208" cy="707886"/>
          </a:xfrm>
          <a:prstGeom prst="rect">
            <a:avLst/>
          </a:prstGeom>
        </p:spPr>
        <p:txBody>
          <a:bodyPr wrap="square">
            <a:spAutoFit/>
          </a:bodyPr>
          <a:lstStyle/>
          <a:p>
            <a:pPr algn="ctr"/>
            <a:r>
              <a:rPr lang="en-US" sz="4000" dirty="0" err="1">
                <a:solidFill>
                  <a:schemeClr val="accent1">
                    <a:lumMod val="50000"/>
                  </a:schemeClr>
                </a:solidFill>
              </a:rPr>
              <a:t>TmUT</a:t>
            </a:r>
            <a:r>
              <a:rPr lang="en-US" sz="4000" dirty="0">
                <a:solidFill>
                  <a:schemeClr val="accent1">
                    <a:lumMod val="75000"/>
                  </a:schemeClr>
                </a:solidFill>
              </a:rPr>
              <a:t> </a:t>
            </a:r>
            <a:r>
              <a:rPr lang="en-US" sz="4000" dirty="0"/>
              <a:t>for workers who never scrabble</a:t>
            </a:r>
          </a:p>
        </p:txBody>
      </p:sp>
      <p:sp>
        <p:nvSpPr>
          <p:cNvPr id="4" name="Rectangle 3"/>
          <p:cNvSpPr/>
          <p:nvPr/>
        </p:nvSpPr>
        <p:spPr>
          <a:xfrm>
            <a:off x="10842500" y="6259770"/>
            <a:ext cx="1135247" cy="400110"/>
          </a:xfrm>
          <a:prstGeom prst="rect">
            <a:avLst/>
          </a:prstGeom>
        </p:spPr>
        <p:txBody>
          <a:bodyPr wrap="none">
            <a:spAutoFit/>
          </a:bodyPr>
          <a:lstStyle/>
          <a:p>
            <a:pPr lvl="1"/>
            <a:r>
              <a:rPr lang="en-GB" sz="2000" dirty="0">
                <a:hlinkClick r:id="rId3" action="ppaction://hlinksldjump"/>
              </a:rPr>
              <a:t>Back</a:t>
            </a:r>
            <a:endParaRPr lang="en-GB" sz="2000" dirty="0"/>
          </a:p>
        </p:txBody>
      </p:sp>
    </p:spTree>
    <p:extLst>
      <p:ext uri="{BB962C8B-B14F-4D97-AF65-F5344CB8AC3E}">
        <p14:creationId xmlns:p14="http://schemas.microsoft.com/office/powerpoint/2010/main" val="3976235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6910" y="330154"/>
            <a:ext cx="8488019" cy="707886"/>
          </a:xfrm>
          <a:prstGeom prst="rect">
            <a:avLst/>
          </a:prstGeom>
        </p:spPr>
        <p:txBody>
          <a:bodyPr wrap="square">
            <a:spAutoFit/>
          </a:bodyPr>
          <a:lstStyle/>
          <a:p>
            <a:pPr algn="ctr"/>
            <a:r>
              <a:rPr lang="en-US" sz="4000" dirty="0" err="1">
                <a:solidFill>
                  <a:schemeClr val="accent1">
                    <a:lumMod val="50000"/>
                  </a:schemeClr>
                </a:solidFill>
              </a:rPr>
              <a:t>TmUT</a:t>
            </a:r>
            <a:r>
              <a:rPr lang="en-US" sz="4000" dirty="0">
                <a:solidFill>
                  <a:schemeClr val="accent1">
                    <a:lumMod val="75000"/>
                  </a:schemeClr>
                </a:solidFill>
              </a:rPr>
              <a:t> </a:t>
            </a:r>
            <a:r>
              <a:rPr lang="en-US" sz="4000" dirty="0"/>
              <a:t>for workers with no recent illness</a:t>
            </a:r>
          </a:p>
        </p:txBody>
      </p:sp>
      <p:sp>
        <p:nvSpPr>
          <p:cNvPr id="4" name="Rectangle 3"/>
          <p:cNvSpPr/>
          <p:nvPr/>
        </p:nvSpPr>
        <p:spPr>
          <a:xfrm>
            <a:off x="10842500" y="6259770"/>
            <a:ext cx="1135247" cy="400110"/>
          </a:xfrm>
          <a:prstGeom prst="rect">
            <a:avLst/>
          </a:prstGeom>
        </p:spPr>
        <p:txBody>
          <a:bodyPr wrap="none">
            <a:spAutoFit/>
          </a:bodyPr>
          <a:lstStyle/>
          <a:p>
            <a:pPr lvl="1"/>
            <a:r>
              <a:rPr lang="en-GB" sz="2000" dirty="0">
                <a:hlinkClick r:id="rId2" action="ppaction://hlinksldjump"/>
              </a:rPr>
              <a:t>Back</a:t>
            </a:r>
            <a:endParaRPr lang="en-GB" sz="2000" dirty="0"/>
          </a:p>
        </p:txBody>
      </p:sp>
      <p:pic>
        <p:nvPicPr>
          <p:cNvPr id="5" name="Picture 4"/>
          <p:cNvPicPr>
            <a:picLocks noChangeAspect="1"/>
          </p:cNvPicPr>
          <p:nvPr/>
        </p:nvPicPr>
        <p:blipFill>
          <a:blip r:embed="rId3"/>
          <a:stretch>
            <a:fillRect/>
          </a:stretch>
        </p:blipFill>
        <p:spPr>
          <a:xfrm>
            <a:off x="1679714" y="1354108"/>
            <a:ext cx="10459218" cy="4480161"/>
          </a:xfrm>
          <a:prstGeom prst="rect">
            <a:avLst/>
          </a:prstGeom>
        </p:spPr>
      </p:pic>
    </p:spTree>
    <p:extLst>
      <p:ext uri="{BB962C8B-B14F-4D97-AF65-F5344CB8AC3E}">
        <p14:creationId xmlns:p14="http://schemas.microsoft.com/office/powerpoint/2010/main" val="4183415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6911" y="330154"/>
            <a:ext cx="8130208" cy="707886"/>
          </a:xfrm>
          <a:prstGeom prst="rect">
            <a:avLst/>
          </a:prstGeom>
        </p:spPr>
        <p:txBody>
          <a:bodyPr wrap="square">
            <a:spAutoFit/>
          </a:bodyPr>
          <a:lstStyle/>
          <a:p>
            <a:pPr algn="ctr"/>
            <a:r>
              <a:rPr lang="en-US" sz="4000" dirty="0" err="1">
                <a:solidFill>
                  <a:schemeClr val="accent1">
                    <a:lumMod val="50000"/>
                  </a:schemeClr>
                </a:solidFill>
              </a:rPr>
              <a:t>TmUT</a:t>
            </a:r>
            <a:r>
              <a:rPr lang="en-US" sz="4000" dirty="0">
                <a:solidFill>
                  <a:schemeClr val="accent1">
                    <a:lumMod val="75000"/>
                  </a:schemeClr>
                </a:solidFill>
              </a:rPr>
              <a:t> </a:t>
            </a:r>
            <a:r>
              <a:rPr lang="en-US" sz="4000" dirty="0"/>
              <a:t>as surprise effect</a:t>
            </a:r>
          </a:p>
        </p:txBody>
      </p:sp>
      <p:sp>
        <p:nvSpPr>
          <p:cNvPr id="4" name="Rectangle 3"/>
          <p:cNvSpPr/>
          <p:nvPr/>
        </p:nvSpPr>
        <p:spPr>
          <a:xfrm>
            <a:off x="10842500" y="6259770"/>
            <a:ext cx="1135247" cy="400110"/>
          </a:xfrm>
          <a:prstGeom prst="rect">
            <a:avLst/>
          </a:prstGeom>
        </p:spPr>
        <p:txBody>
          <a:bodyPr wrap="none">
            <a:spAutoFit/>
          </a:bodyPr>
          <a:lstStyle/>
          <a:p>
            <a:pPr lvl="1"/>
            <a:r>
              <a:rPr lang="en-GB" sz="2000" dirty="0">
                <a:hlinkClick r:id="rId2" action="ppaction://hlinksldjump"/>
              </a:rPr>
              <a:t>Back</a:t>
            </a:r>
            <a:endParaRPr lang="en-GB" sz="2000" dirty="0"/>
          </a:p>
        </p:txBody>
      </p:sp>
      <p:pic>
        <p:nvPicPr>
          <p:cNvPr id="6" name="Picture 5"/>
          <p:cNvPicPr>
            <a:picLocks noChangeAspect="1"/>
          </p:cNvPicPr>
          <p:nvPr/>
        </p:nvPicPr>
        <p:blipFill>
          <a:blip r:embed="rId3"/>
          <a:stretch>
            <a:fillRect/>
          </a:stretch>
        </p:blipFill>
        <p:spPr>
          <a:xfrm>
            <a:off x="1883547" y="1152939"/>
            <a:ext cx="9278244" cy="5506941"/>
          </a:xfrm>
          <a:prstGeom prst="rect">
            <a:avLst/>
          </a:prstGeom>
        </p:spPr>
      </p:pic>
    </p:spTree>
    <p:extLst>
      <p:ext uri="{BB962C8B-B14F-4D97-AF65-F5344CB8AC3E}">
        <p14:creationId xmlns:p14="http://schemas.microsoft.com/office/powerpoint/2010/main" val="345391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469" y="330154"/>
            <a:ext cx="11401277" cy="707886"/>
          </a:xfrm>
          <a:prstGeom prst="rect">
            <a:avLst/>
          </a:prstGeom>
        </p:spPr>
        <p:txBody>
          <a:bodyPr wrap="square">
            <a:spAutoFit/>
          </a:bodyPr>
          <a:lstStyle/>
          <a:p>
            <a:pPr algn="ctr"/>
            <a:r>
              <a:rPr lang="en-US" sz="4000" dirty="0"/>
              <a:t>Worker health and health seeking behavior over time</a:t>
            </a:r>
          </a:p>
        </p:txBody>
      </p:sp>
      <p:pic>
        <p:nvPicPr>
          <p:cNvPr id="2" name="Picture 1"/>
          <p:cNvPicPr>
            <a:picLocks noChangeAspect="1"/>
          </p:cNvPicPr>
          <p:nvPr/>
        </p:nvPicPr>
        <p:blipFill>
          <a:blip r:embed="rId2"/>
          <a:stretch>
            <a:fillRect/>
          </a:stretch>
        </p:blipFill>
        <p:spPr>
          <a:xfrm>
            <a:off x="3144714" y="1325333"/>
            <a:ext cx="6114601" cy="5532667"/>
          </a:xfrm>
          <a:prstGeom prst="rect">
            <a:avLst/>
          </a:prstGeom>
        </p:spPr>
      </p:pic>
    </p:spTree>
    <p:extLst>
      <p:ext uri="{BB962C8B-B14F-4D97-AF65-F5344CB8AC3E}">
        <p14:creationId xmlns:p14="http://schemas.microsoft.com/office/powerpoint/2010/main" val="2093709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469" y="330154"/>
            <a:ext cx="11401277" cy="707886"/>
          </a:xfrm>
          <a:prstGeom prst="rect">
            <a:avLst/>
          </a:prstGeom>
        </p:spPr>
        <p:txBody>
          <a:bodyPr wrap="square">
            <a:spAutoFit/>
          </a:bodyPr>
          <a:lstStyle/>
          <a:p>
            <a:pPr algn="ctr"/>
            <a:r>
              <a:rPr lang="en-US" sz="4000" dirty="0"/>
              <a:t>Worker health seeking behavior by timing of interview</a:t>
            </a:r>
          </a:p>
        </p:txBody>
      </p:sp>
      <p:sp>
        <p:nvSpPr>
          <p:cNvPr id="4" name="Rectangle 3"/>
          <p:cNvSpPr/>
          <p:nvPr/>
        </p:nvSpPr>
        <p:spPr>
          <a:xfrm>
            <a:off x="8958836" y="5354514"/>
            <a:ext cx="1135247" cy="400110"/>
          </a:xfrm>
          <a:prstGeom prst="rect">
            <a:avLst/>
          </a:prstGeom>
        </p:spPr>
        <p:txBody>
          <a:bodyPr wrap="none">
            <a:spAutoFit/>
          </a:bodyPr>
          <a:lstStyle/>
          <a:p>
            <a:pPr lvl="1"/>
            <a:r>
              <a:rPr lang="en-GB" sz="2000" dirty="0">
                <a:hlinkClick r:id="rId2" action="ppaction://hlinksldjump"/>
              </a:rPr>
              <a:t>Back</a:t>
            </a:r>
            <a:endParaRPr lang="en-GB" sz="2000" dirty="0"/>
          </a:p>
        </p:txBody>
      </p:sp>
      <p:pic>
        <p:nvPicPr>
          <p:cNvPr id="5" name="Picture 4"/>
          <p:cNvPicPr>
            <a:picLocks noChangeAspect="1"/>
          </p:cNvPicPr>
          <p:nvPr/>
        </p:nvPicPr>
        <p:blipFill>
          <a:blip r:embed="rId3"/>
          <a:stretch>
            <a:fillRect/>
          </a:stretch>
        </p:blipFill>
        <p:spPr>
          <a:xfrm>
            <a:off x="2999999" y="1733816"/>
            <a:ext cx="6192001" cy="3390367"/>
          </a:xfrm>
          <a:prstGeom prst="rect">
            <a:avLst/>
          </a:prstGeom>
        </p:spPr>
      </p:pic>
    </p:spTree>
    <p:extLst>
      <p:ext uri="{BB962C8B-B14F-4D97-AF65-F5344CB8AC3E}">
        <p14:creationId xmlns:p14="http://schemas.microsoft.com/office/powerpoint/2010/main" val="306233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469" y="330154"/>
            <a:ext cx="11401277" cy="707886"/>
          </a:xfrm>
          <a:prstGeom prst="rect">
            <a:avLst/>
          </a:prstGeom>
        </p:spPr>
        <p:txBody>
          <a:bodyPr wrap="square">
            <a:spAutoFit/>
          </a:bodyPr>
          <a:lstStyle/>
          <a:p>
            <a:pPr algn="ctr"/>
            <a:r>
              <a:rPr lang="en-US" sz="4000" dirty="0"/>
              <a:t>Worker health seeking behavior by timing of interview</a:t>
            </a:r>
          </a:p>
        </p:txBody>
      </p:sp>
      <p:sp>
        <p:nvSpPr>
          <p:cNvPr id="4" name="Rectangle 3"/>
          <p:cNvSpPr/>
          <p:nvPr/>
        </p:nvSpPr>
        <p:spPr>
          <a:xfrm>
            <a:off x="10842500" y="6259770"/>
            <a:ext cx="1135247" cy="400110"/>
          </a:xfrm>
          <a:prstGeom prst="rect">
            <a:avLst/>
          </a:prstGeom>
        </p:spPr>
        <p:txBody>
          <a:bodyPr wrap="none">
            <a:spAutoFit/>
          </a:bodyPr>
          <a:lstStyle/>
          <a:p>
            <a:pPr lvl="1"/>
            <a:r>
              <a:rPr lang="en-GB" sz="2000" dirty="0">
                <a:hlinkClick r:id="rId2" action="ppaction://hlinksldjump"/>
              </a:rPr>
              <a:t>Back</a:t>
            </a:r>
            <a:endParaRPr lang="en-GB" sz="2000" dirty="0"/>
          </a:p>
        </p:txBody>
      </p:sp>
      <p:pic>
        <p:nvPicPr>
          <p:cNvPr id="2" name="Picture 1"/>
          <p:cNvPicPr>
            <a:picLocks noChangeAspect="1"/>
          </p:cNvPicPr>
          <p:nvPr/>
        </p:nvPicPr>
        <p:blipFill>
          <a:blip r:embed="rId3"/>
          <a:stretch>
            <a:fillRect/>
          </a:stretch>
        </p:blipFill>
        <p:spPr>
          <a:xfrm>
            <a:off x="2249324" y="1033556"/>
            <a:ext cx="7592259" cy="5840913"/>
          </a:xfrm>
          <a:prstGeom prst="rect">
            <a:avLst/>
          </a:prstGeom>
        </p:spPr>
      </p:pic>
    </p:spTree>
    <p:extLst>
      <p:ext uri="{BB962C8B-B14F-4D97-AF65-F5344CB8AC3E}">
        <p14:creationId xmlns:p14="http://schemas.microsoft.com/office/powerpoint/2010/main" val="31984104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F2534956-598F-4DD4-AB1D-01CF8FEAC690}"/>
              </a:ext>
            </a:extLst>
          </p:cNvPr>
          <p:cNvGraphicFramePr>
            <a:graphicFrameLocks/>
          </p:cNvGraphicFramePr>
          <p:nvPr/>
        </p:nvGraphicFramePr>
        <p:xfrm>
          <a:off x="1715837" y="958819"/>
          <a:ext cx="8741664" cy="54772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C9D5867E-A673-4889-8723-92DA60F5EF55}"/>
              </a:ext>
            </a:extLst>
          </p:cNvPr>
          <p:cNvSpPr>
            <a:spLocks noGrp="1"/>
          </p:cNvSpPr>
          <p:nvPr>
            <p:ph type="title"/>
          </p:nvPr>
        </p:nvSpPr>
        <p:spPr>
          <a:xfrm>
            <a:off x="838200" y="-137850"/>
            <a:ext cx="10515600" cy="1325563"/>
          </a:xfrm>
        </p:spPr>
        <p:txBody>
          <a:bodyPr/>
          <a:lstStyle/>
          <a:p>
            <a:pPr algn="ctr"/>
            <a:r>
              <a:rPr lang="en-US" dirty="0"/>
              <a:t>Data structure (Between Estimator, 2 Week)</a:t>
            </a:r>
            <a:endParaRPr lang="en-GB" dirty="0"/>
          </a:p>
        </p:txBody>
      </p:sp>
      <p:sp>
        <p:nvSpPr>
          <p:cNvPr id="4" name="TextBox 3">
            <a:extLst>
              <a:ext uri="{FF2B5EF4-FFF2-40B4-BE49-F238E27FC236}">
                <a16:creationId xmlns:a16="http://schemas.microsoft.com/office/drawing/2014/main" id="{12CF18E8-FFC3-4484-A06B-CBC2404BC44F}"/>
              </a:ext>
            </a:extLst>
          </p:cNvPr>
          <p:cNvSpPr txBox="1"/>
          <p:nvPr/>
        </p:nvSpPr>
        <p:spPr>
          <a:xfrm>
            <a:off x="2544946" y="3484300"/>
            <a:ext cx="1875453" cy="276999"/>
          </a:xfrm>
          <a:prstGeom prst="rect">
            <a:avLst/>
          </a:prstGeom>
          <a:noFill/>
        </p:spPr>
        <p:txBody>
          <a:bodyPr wrap="square" rtlCol="0">
            <a:spAutoFit/>
          </a:bodyPr>
          <a:lstStyle/>
          <a:p>
            <a:r>
              <a:rPr lang="en-US" sz="1200" dirty="0">
                <a:solidFill>
                  <a:srgbClr val="0070C0"/>
                </a:solidFill>
              </a:rPr>
              <a:t>Workers treated in week 3 </a:t>
            </a:r>
          </a:p>
        </p:txBody>
      </p:sp>
      <p:sp>
        <p:nvSpPr>
          <p:cNvPr id="6" name="Rectangle 5">
            <a:extLst>
              <a:ext uri="{FF2B5EF4-FFF2-40B4-BE49-F238E27FC236}">
                <a16:creationId xmlns:a16="http://schemas.microsoft.com/office/drawing/2014/main" id="{B21D5868-962D-43B2-8A7A-1A3B74A0E64F}"/>
              </a:ext>
            </a:extLst>
          </p:cNvPr>
          <p:cNvSpPr/>
          <p:nvPr/>
        </p:nvSpPr>
        <p:spPr>
          <a:xfrm>
            <a:off x="5341416" y="3153652"/>
            <a:ext cx="673491" cy="86716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0BB8C4E-5FAE-4237-A1B6-4EA7D6D2CD84}"/>
              </a:ext>
            </a:extLst>
          </p:cNvPr>
          <p:cNvCxnSpPr>
            <a:cxnSpLocks/>
            <a:endCxn id="6" idx="1"/>
          </p:cNvCxnSpPr>
          <p:nvPr/>
        </p:nvCxnSpPr>
        <p:spPr>
          <a:xfrm flipV="1">
            <a:off x="4420399" y="3587237"/>
            <a:ext cx="921017" cy="11460"/>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716FE2A-C9D2-4677-B89B-29B5B35E2412}"/>
              </a:ext>
            </a:extLst>
          </p:cNvPr>
          <p:cNvSpPr txBox="1"/>
          <p:nvPr/>
        </p:nvSpPr>
        <p:spPr>
          <a:xfrm>
            <a:off x="2308333" y="1436279"/>
            <a:ext cx="4224131" cy="461665"/>
          </a:xfrm>
          <a:prstGeom prst="rect">
            <a:avLst/>
          </a:prstGeom>
          <a:noFill/>
          <a:ln>
            <a:solidFill>
              <a:srgbClr val="0070C0"/>
            </a:solidFill>
          </a:ln>
        </p:spPr>
        <p:txBody>
          <a:bodyPr wrap="square" rtlCol="0">
            <a:spAutoFit/>
          </a:bodyPr>
          <a:lstStyle/>
          <a:p>
            <a:r>
              <a:rPr lang="en-US" sz="1200" dirty="0">
                <a:solidFill>
                  <a:srgbClr val="0070C0"/>
                </a:solidFill>
              </a:rPr>
              <a:t>we compare the </a:t>
            </a:r>
            <a:r>
              <a:rPr lang="en-US" sz="1200" b="1" dirty="0">
                <a:solidFill>
                  <a:srgbClr val="0070C0"/>
                </a:solidFill>
              </a:rPr>
              <a:t>weeks 4 &amp; 5 </a:t>
            </a:r>
            <a:r>
              <a:rPr lang="en-US" sz="1200" dirty="0">
                <a:solidFill>
                  <a:srgbClr val="0070C0"/>
                </a:solidFill>
              </a:rPr>
              <a:t>y, ls, and w of workers treated in week 3</a:t>
            </a:r>
          </a:p>
        </p:txBody>
      </p:sp>
      <p:cxnSp>
        <p:nvCxnSpPr>
          <p:cNvPr id="9" name="Straight Arrow Connector 8">
            <a:extLst>
              <a:ext uri="{FF2B5EF4-FFF2-40B4-BE49-F238E27FC236}">
                <a16:creationId xmlns:a16="http://schemas.microsoft.com/office/drawing/2014/main" id="{A035B653-FAF5-4851-B37B-19BD442B6F05}"/>
              </a:ext>
            </a:extLst>
          </p:cNvPr>
          <p:cNvCxnSpPr>
            <a:cxnSpLocks/>
          </p:cNvCxnSpPr>
          <p:nvPr/>
        </p:nvCxnSpPr>
        <p:spPr>
          <a:xfrm>
            <a:off x="4420398" y="1742083"/>
            <a:ext cx="2257238" cy="1628956"/>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B903828-0997-47C0-920D-10A5F61FA4D7}"/>
              </a:ext>
            </a:extLst>
          </p:cNvPr>
          <p:cNvSpPr/>
          <p:nvPr/>
        </p:nvSpPr>
        <p:spPr>
          <a:xfrm>
            <a:off x="6658974" y="3143018"/>
            <a:ext cx="1990504" cy="84424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00AF207-22BF-4E39-B54B-AFEA306274B9}"/>
              </a:ext>
            </a:extLst>
          </p:cNvPr>
          <p:cNvCxnSpPr>
            <a:cxnSpLocks/>
          </p:cNvCxnSpPr>
          <p:nvPr/>
        </p:nvCxnSpPr>
        <p:spPr>
          <a:xfrm flipV="1">
            <a:off x="6102006" y="3565141"/>
            <a:ext cx="575630" cy="3120"/>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006BE4D-4DBB-4D1C-A3CF-BAF95374F904}"/>
              </a:ext>
            </a:extLst>
          </p:cNvPr>
          <p:cNvSpPr txBox="1"/>
          <p:nvPr/>
        </p:nvSpPr>
        <p:spPr>
          <a:xfrm>
            <a:off x="6532464" y="1436845"/>
            <a:ext cx="5506278" cy="461665"/>
          </a:xfrm>
          <a:prstGeom prst="rect">
            <a:avLst/>
          </a:prstGeom>
          <a:noFill/>
          <a:ln>
            <a:solidFill>
              <a:srgbClr val="FF0000"/>
            </a:solidFill>
          </a:ln>
        </p:spPr>
        <p:txBody>
          <a:bodyPr wrap="square" rtlCol="0">
            <a:spAutoFit/>
          </a:bodyPr>
          <a:lstStyle/>
          <a:p>
            <a:r>
              <a:rPr lang="en-US" sz="1200" dirty="0">
                <a:solidFill>
                  <a:srgbClr val="FF0000"/>
                </a:solidFill>
              </a:rPr>
              <a:t>with the </a:t>
            </a:r>
            <a:r>
              <a:rPr lang="en-US" sz="1200" b="1" dirty="0">
                <a:solidFill>
                  <a:srgbClr val="FF0000"/>
                </a:solidFill>
              </a:rPr>
              <a:t>week 4 &amp; 5 </a:t>
            </a:r>
            <a:r>
              <a:rPr lang="en-US" sz="1200" dirty="0">
                <a:solidFill>
                  <a:srgbClr val="FF0000"/>
                </a:solidFill>
              </a:rPr>
              <a:t>y, ls, and w of workers treated in week 5 (not yet treated in week 4)</a:t>
            </a:r>
          </a:p>
        </p:txBody>
      </p:sp>
      <p:cxnSp>
        <p:nvCxnSpPr>
          <p:cNvPr id="13" name="Straight Arrow Connector 12">
            <a:extLst>
              <a:ext uri="{FF2B5EF4-FFF2-40B4-BE49-F238E27FC236}">
                <a16:creationId xmlns:a16="http://schemas.microsoft.com/office/drawing/2014/main" id="{E6003D20-18CB-4980-8671-693B42B31965}"/>
              </a:ext>
            </a:extLst>
          </p:cNvPr>
          <p:cNvCxnSpPr>
            <a:cxnSpLocks/>
          </p:cNvCxnSpPr>
          <p:nvPr/>
        </p:nvCxnSpPr>
        <p:spPr>
          <a:xfrm flipH="1">
            <a:off x="7004808" y="1761932"/>
            <a:ext cx="567625" cy="621060"/>
          </a:xfrm>
          <a:prstGeom prst="straightConnector1">
            <a:avLst/>
          </a:prstGeom>
          <a:ln w="19050">
            <a:solidFill>
              <a:srgbClr val="FF0000"/>
            </a:solidFill>
            <a:prstDash val="sysDot"/>
            <a:tailEnd type="non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9D177A82-C61F-4780-AAA3-5481BB2E6DE7}"/>
              </a:ext>
            </a:extLst>
          </p:cNvPr>
          <p:cNvSpPr/>
          <p:nvPr/>
        </p:nvSpPr>
        <p:spPr>
          <a:xfrm>
            <a:off x="6659916" y="2382992"/>
            <a:ext cx="1989562" cy="720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77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idx="4294967295"/>
          </p:nvPr>
        </p:nvSpPr>
        <p:spPr>
          <a:xfrm>
            <a:off x="2057400" y="487335"/>
            <a:ext cx="8001000" cy="701731"/>
          </a:xfrm>
        </p:spPr>
        <p:txBody>
          <a:bodyPr vert="horz" wrap="square" lIns="0" tIns="45720" rIns="91440" bIns="45720" rtlCol="0" anchor="ctr">
            <a:spAutoFit/>
          </a:bodyPr>
          <a:lstStyle/>
          <a:p>
            <a:pPr algn="ctr"/>
            <a:r>
              <a:rPr lang="en-US" dirty="0"/>
              <a:t>Study setting</a:t>
            </a:r>
          </a:p>
        </p:txBody>
      </p:sp>
      <p:sp>
        <p:nvSpPr>
          <p:cNvPr id="137218" name="Content Placeholder 2"/>
          <p:cNvSpPr>
            <a:spLocks noGrp="1"/>
          </p:cNvSpPr>
          <p:nvPr>
            <p:ph idx="4294967295"/>
          </p:nvPr>
        </p:nvSpPr>
        <p:spPr>
          <a:xfrm>
            <a:off x="2133600" y="1524001"/>
            <a:ext cx="8229600" cy="4530725"/>
          </a:xfrm>
        </p:spPr>
        <p:txBody>
          <a:bodyPr vert="horz" lIns="0" tIns="45720" rIns="91440" bIns="45720" rtlCol="0">
            <a:normAutofit/>
          </a:bodyPr>
          <a:lstStyle/>
          <a:p>
            <a:pPr>
              <a:spcAft>
                <a:spcPts val="1200"/>
              </a:spcAft>
            </a:pPr>
            <a:r>
              <a:rPr lang="en-US" sz="2400" dirty="0"/>
              <a:t>One large sugarcane plantation in rural Nigeria – 5,700 hectares</a:t>
            </a:r>
          </a:p>
          <a:p>
            <a:pPr>
              <a:spcAft>
                <a:spcPts val="1200"/>
              </a:spcAft>
            </a:pPr>
            <a:r>
              <a:rPr lang="en-US" sz="2400" dirty="0"/>
              <a:t>Employs ~800 sugarcane cutters who work throughout the season, and are organized in 8 work groups, managed by a supervisor and headmen</a:t>
            </a:r>
          </a:p>
          <a:p>
            <a:pPr>
              <a:spcAft>
                <a:spcPts val="1200"/>
              </a:spcAft>
            </a:pPr>
            <a:r>
              <a:rPr lang="en-US" sz="2400" dirty="0"/>
              <a:t>Workers are paid piece rate: 2.04 Naira per “</a:t>
            </a:r>
            <a:r>
              <a:rPr lang="en-US" sz="2400" u="sng" dirty="0"/>
              <a:t>measured rod</a:t>
            </a:r>
            <a:r>
              <a:rPr lang="en-US" sz="2400" dirty="0"/>
              <a:t>” of sugarcane they cut</a:t>
            </a:r>
          </a:p>
        </p:txBody>
      </p:sp>
      <p:sp>
        <p:nvSpPr>
          <p:cNvPr id="2" name="Rectangular Callout 1"/>
          <p:cNvSpPr/>
          <p:nvPr/>
        </p:nvSpPr>
        <p:spPr>
          <a:xfrm rot="10800000">
            <a:off x="8055864" y="4066032"/>
            <a:ext cx="2438400" cy="914400"/>
          </a:xfrm>
          <a:prstGeom prst="wedgeRectCallout">
            <a:avLst>
              <a:gd name="adj1" fmla="val 33333"/>
              <a:gd name="adj2" fmla="val 75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scene3d>
              <a:camera prst="orthographicFront">
                <a:rot lat="0" lon="21599971" rev="10799999"/>
              </a:camera>
              <a:lightRig rig="threePt" dir="t"/>
            </a:scene3d>
          </a:bodyPr>
          <a:lstStyle/>
          <a:p>
            <a:pPr algn="ctr"/>
            <a:r>
              <a:rPr lang="en-US" dirty="0">
                <a:solidFill>
                  <a:schemeClr val="tx1"/>
                </a:solidFill>
              </a:rPr>
              <a:t>physical standard carried by every work group leader</a:t>
            </a:r>
            <a:endParaRPr lang="en-GB" dirty="0">
              <a:solidFill>
                <a:schemeClr val="tx1"/>
              </a:solidFill>
            </a:endParaRPr>
          </a:p>
        </p:txBody>
      </p:sp>
    </p:spTree>
    <p:extLst>
      <p:ext uri="{BB962C8B-B14F-4D97-AF65-F5344CB8AC3E}">
        <p14:creationId xmlns:p14="http://schemas.microsoft.com/office/powerpoint/2010/main" val="255899479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F2534956-598F-4DD4-AB1D-01CF8FEAC690}"/>
              </a:ext>
            </a:extLst>
          </p:cNvPr>
          <p:cNvGraphicFramePr>
            <a:graphicFrameLocks/>
          </p:cNvGraphicFramePr>
          <p:nvPr/>
        </p:nvGraphicFramePr>
        <p:xfrm>
          <a:off x="1725168" y="958819"/>
          <a:ext cx="8741664" cy="54772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C9D5867E-A673-4889-8723-92DA60F5EF55}"/>
              </a:ext>
            </a:extLst>
          </p:cNvPr>
          <p:cNvSpPr>
            <a:spLocks noGrp="1"/>
          </p:cNvSpPr>
          <p:nvPr>
            <p:ph type="title"/>
          </p:nvPr>
        </p:nvSpPr>
        <p:spPr>
          <a:xfrm>
            <a:off x="838200" y="-137850"/>
            <a:ext cx="10515600" cy="1325563"/>
          </a:xfrm>
        </p:spPr>
        <p:txBody>
          <a:bodyPr/>
          <a:lstStyle/>
          <a:p>
            <a:pPr algn="ctr"/>
            <a:r>
              <a:rPr lang="en-US" dirty="0"/>
              <a:t>Data structure (Within Estimator, 2 Week)</a:t>
            </a:r>
            <a:endParaRPr lang="en-GB" dirty="0"/>
          </a:p>
        </p:txBody>
      </p:sp>
      <p:sp>
        <p:nvSpPr>
          <p:cNvPr id="6" name="Rectangle 5">
            <a:extLst>
              <a:ext uri="{FF2B5EF4-FFF2-40B4-BE49-F238E27FC236}">
                <a16:creationId xmlns:a16="http://schemas.microsoft.com/office/drawing/2014/main" id="{B21D5868-962D-43B2-8A7A-1A3B74A0E64F}"/>
              </a:ext>
            </a:extLst>
          </p:cNvPr>
          <p:cNvSpPr/>
          <p:nvPr/>
        </p:nvSpPr>
        <p:spPr>
          <a:xfrm>
            <a:off x="2705878" y="3153652"/>
            <a:ext cx="1993409" cy="86716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0BB8C4E-5FAE-4237-A1B6-4EA7D6D2CD84}"/>
              </a:ext>
            </a:extLst>
          </p:cNvPr>
          <p:cNvCxnSpPr>
            <a:cxnSpLocks/>
            <a:stCxn id="8" idx="2"/>
            <a:endCxn id="6" idx="0"/>
          </p:cNvCxnSpPr>
          <p:nvPr/>
        </p:nvCxnSpPr>
        <p:spPr>
          <a:xfrm flipH="1">
            <a:off x="3702583" y="1819879"/>
            <a:ext cx="717816" cy="1333773"/>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716FE2A-C9D2-4677-B89B-29B5B35E2412}"/>
              </a:ext>
            </a:extLst>
          </p:cNvPr>
          <p:cNvSpPr txBox="1"/>
          <p:nvPr/>
        </p:nvSpPr>
        <p:spPr>
          <a:xfrm>
            <a:off x="2308333" y="1358214"/>
            <a:ext cx="4224131" cy="461665"/>
          </a:xfrm>
          <a:prstGeom prst="rect">
            <a:avLst/>
          </a:prstGeom>
          <a:noFill/>
          <a:ln>
            <a:solidFill>
              <a:srgbClr val="0070C0"/>
            </a:solidFill>
          </a:ln>
        </p:spPr>
        <p:txBody>
          <a:bodyPr wrap="square" rtlCol="0">
            <a:spAutoFit/>
          </a:bodyPr>
          <a:lstStyle/>
          <a:p>
            <a:r>
              <a:rPr lang="en-US" sz="1200" dirty="0">
                <a:solidFill>
                  <a:srgbClr val="0070C0"/>
                </a:solidFill>
              </a:rPr>
              <a:t>We compare the </a:t>
            </a:r>
            <a:r>
              <a:rPr lang="en-US" sz="1200" b="1" dirty="0">
                <a:solidFill>
                  <a:srgbClr val="0070C0"/>
                </a:solidFill>
              </a:rPr>
              <a:t>weeks 1 &amp; 2</a:t>
            </a:r>
            <a:r>
              <a:rPr lang="en-US" sz="1200" dirty="0">
                <a:solidFill>
                  <a:srgbClr val="0070C0"/>
                </a:solidFill>
              </a:rPr>
              <a:t> y, ls, and w of workers treated in week 3 (not yet treated in weeks 1 &amp; 2) </a:t>
            </a:r>
          </a:p>
        </p:txBody>
      </p:sp>
      <p:sp>
        <p:nvSpPr>
          <p:cNvPr id="10" name="Rectangle 9">
            <a:extLst>
              <a:ext uri="{FF2B5EF4-FFF2-40B4-BE49-F238E27FC236}">
                <a16:creationId xmlns:a16="http://schemas.microsoft.com/office/drawing/2014/main" id="{8B903828-0997-47C0-920D-10A5F61FA4D7}"/>
              </a:ext>
            </a:extLst>
          </p:cNvPr>
          <p:cNvSpPr/>
          <p:nvPr/>
        </p:nvSpPr>
        <p:spPr>
          <a:xfrm>
            <a:off x="5334024" y="3143018"/>
            <a:ext cx="671119" cy="8442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00AF207-22BF-4E39-B54B-AFEA306274B9}"/>
              </a:ext>
            </a:extLst>
          </p:cNvPr>
          <p:cNvCxnSpPr>
            <a:cxnSpLocks/>
          </p:cNvCxnSpPr>
          <p:nvPr/>
        </p:nvCxnSpPr>
        <p:spPr>
          <a:xfrm flipV="1">
            <a:off x="6055917" y="3566467"/>
            <a:ext cx="575630" cy="3120"/>
          </a:xfrm>
          <a:prstGeom prst="straightConnector1">
            <a:avLst/>
          </a:prstGeom>
          <a:ln w="19050">
            <a:solidFill>
              <a:srgbClr val="FF0000"/>
            </a:solidFill>
            <a:prstDash val="sysDot"/>
            <a:tailEnd type="non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006BE4D-4DBB-4D1C-A3CF-BAF95374F904}"/>
              </a:ext>
            </a:extLst>
          </p:cNvPr>
          <p:cNvSpPr txBox="1"/>
          <p:nvPr/>
        </p:nvSpPr>
        <p:spPr>
          <a:xfrm>
            <a:off x="6532464" y="1362197"/>
            <a:ext cx="4281716" cy="461665"/>
          </a:xfrm>
          <a:prstGeom prst="rect">
            <a:avLst/>
          </a:prstGeom>
          <a:noFill/>
          <a:ln>
            <a:solidFill>
              <a:srgbClr val="FF0000"/>
            </a:solidFill>
          </a:ln>
        </p:spPr>
        <p:txBody>
          <a:bodyPr wrap="square" rtlCol="0">
            <a:spAutoFit/>
          </a:bodyPr>
          <a:lstStyle/>
          <a:p>
            <a:r>
              <a:rPr lang="en-US" sz="1200" dirty="0">
                <a:solidFill>
                  <a:srgbClr val="FF0000"/>
                </a:solidFill>
              </a:rPr>
              <a:t>with the </a:t>
            </a:r>
            <a:r>
              <a:rPr lang="en-US" sz="1200" b="1" dirty="0">
                <a:solidFill>
                  <a:srgbClr val="FF0000"/>
                </a:solidFill>
              </a:rPr>
              <a:t>weeks 4 &amp; 5 </a:t>
            </a:r>
            <a:r>
              <a:rPr lang="en-US" sz="1200" dirty="0">
                <a:solidFill>
                  <a:srgbClr val="FF0000"/>
                </a:solidFill>
              </a:rPr>
              <a:t>y, ls, and w of those same workers (after treatment in week 3)</a:t>
            </a:r>
          </a:p>
        </p:txBody>
      </p:sp>
      <p:cxnSp>
        <p:nvCxnSpPr>
          <p:cNvPr id="13" name="Straight Arrow Connector 12">
            <a:extLst>
              <a:ext uri="{FF2B5EF4-FFF2-40B4-BE49-F238E27FC236}">
                <a16:creationId xmlns:a16="http://schemas.microsoft.com/office/drawing/2014/main" id="{E6003D20-18CB-4980-8671-693B42B31965}"/>
              </a:ext>
            </a:extLst>
          </p:cNvPr>
          <p:cNvCxnSpPr>
            <a:cxnSpLocks/>
            <a:endCxn id="16" idx="0"/>
          </p:cNvCxnSpPr>
          <p:nvPr/>
        </p:nvCxnSpPr>
        <p:spPr>
          <a:xfrm flipH="1">
            <a:off x="7665952" y="1819879"/>
            <a:ext cx="244028" cy="1316582"/>
          </a:xfrm>
          <a:prstGeom prst="straightConnector1">
            <a:avLst/>
          </a:prstGeom>
          <a:ln w="19050">
            <a:solidFill>
              <a:srgbClr val="FF0000"/>
            </a:solidFill>
            <a:prstDash val="sysDot"/>
            <a:tailEnd type="non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56E46A7-A2D2-4143-A74E-CC85499E813C}"/>
              </a:ext>
            </a:extLst>
          </p:cNvPr>
          <p:cNvSpPr/>
          <p:nvPr/>
        </p:nvSpPr>
        <p:spPr>
          <a:xfrm>
            <a:off x="6669247" y="3136461"/>
            <a:ext cx="1993409" cy="867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69F6F4D-9E7A-4CA0-8074-5E781638A448}"/>
              </a:ext>
            </a:extLst>
          </p:cNvPr>
          <p:cNvCxnSpPr>
            <a:cxnSpLocks/>
          </p:cNvCxnSpPr>
          <p:nvPr/>
        </p:nvCxnSpPr>
        <p:spPr>
          <a:xfrm flipV="1">
            <a:off x="4709464" y="3562021"/>
            <a:ext cx="575630" cy="3120"/>
          </a:xfrm>
          <a:prstGeom prst="straightConnector1">
            <a:avLst/>
          </a:prstGeom>
          <a:ln w="19050">
            <a:solidFill>
              <a:srgbClr val="0070C0"/>
            </a:solidFill>
            <a:prstDash val="sysDot"/>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079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idx="4294967295"/>
          </p:nvPr>
        </p:nvSpPr>
        <p:spPr>
          <a:xfrm>
            <a:off x="2057400" y="487335"/>
            <a:ext cx="8001000" cy="701731"/>
          </a:xfrm>
        </p:spPr>
        <p:txBody>
          <a:bodyPr vert="horz" wrap="square" lIns="0" tIns="45720" rIns="91440" bIns="45720" rtlCol="0" anchor="ctr">
            <a:spAutoFit/>
          </a:bodyPr>
          <a:lstStyle/>
          <a:p>
            <a:pPr algn="ctr"/>
            <a:r>
              <a:rPr lang="en-US" dirty="0"/>
              <a:t>Study setting</a:t>
            </a:r>
          </a:p>
        </p:txBody>
      </p:sp>
      <p:sp>
        <p:nvSpPr>
          <p:cNvPr id="137218" name="Content Placeholder 2"/>
          <p:cNvSpPr>
            <a:spLocks noGrp="1"/>
          </p:cNvSpPr>
          <p:nvPr>
            <p:ph idx="4294967295"/>
          </p:nvPr>
        </p:nvSpPr>
        <p:spPr>
          <a:xfrm>
            <a:off x="2133600" y="1524000"/>
            <a:ext cx="8229600" cy="4876800"/>
          </a:xfrm>
        </p:spPr>
        <p:txBody>
          <a:bodyPr vert="horz" lIns="0" tIns="45720" rIns="91440" bIns="45720" rtlCol="0">
            <a:normAutofit/>
          </a:bodyPr>
          <a:lstStyle/>
          <a:p>
            <a:pPr>
              <a:spcAft>
                <a:spcPts val="1200"/>
              </a:spcAft>
            </a:pPr>
            <a:r>
              <a:rPr lang="en-US" sz="2400" dirty="0"/>
              <a:t>One large sugarcane plantation in rural Nigeria – 5,700 hectares</a:t>
            </a:r>
          </a:p>
          <a:p>
            <a:pPr>
              <a:spcAft>
                <a:spcPts val="1200"/>
              </a:spcAft>
            </a:pPr>
            <a:r>
              <a:rPr lang="en-US" sz="2400" dirty="0"/>
              <a:t>Employs ~800 sugarcane cutters who work throughout the season, and are organized in 8 work groups, managed by a supervisor and headmen</a:t>
            </a:r>
          </a:p>
          <a:p>
            <a:pPr>
              <a:spcAft>
                <a:spcPts val="1200"/>
              </a:spcAft>
            </a:pPr>
            <a:r>
              <a:rPr lang="en-US" sz="2400" dirty="0"/>
              <a:t>Workers are paid piece rate: 2.04 Naira per “measured rod” of sugarcane they cut</a:t>
            </a:r>
          </a:p>
          <a:p>
            <a:pPr>
              <a:spcAft>
                <a:spcPts val="1200"/>
              </a:spcAft>
            </a:pPr>
            <a:r>
              <a:rPr lang="en-US" sz="2400" dirty="0"/>
              <a:t>The plantation records for each worker the daily amount cut, days worked, and earnings. The average daily wage: 1008 Naira (~ 7 USD)</a:t>
            </a:r>
          </a:p>
        </p:txBody>
      </p:sp>
    </p:spTree>
    <p:extLst>
      <p:ext uri="{BB962C8B-B14F-4D97-AF65-F5344CB8AC3E}">
        <p14:creationId xmlns:p14="http://schemas.microsoft.com/office/powerpoint/2010/main" val="52212648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036052719796408297A36B56BF493E" ma:contentTypeVersion="6" ma:contentTypeDescription="Create a new document." ma:contentTypeScope="" ma:versionID="daa729d82d33e293714017fa83ec6435">
  <xsd:schema xmlns:xsd="http://www.w3.org/2001/XMLSchema" xmlns:xs="http://www.w3.org/2001/XMLSchema" xmlns:p="http://schemas.microsoft.com/office/2006/metadata/properties" xmlns:ns3="d42d0463-3361-4bc7-a6ad-fbbf0b4c67fe" targetNamespace="http://schemas.microsoft.com/office/2006/metadata/properties" ma:root="true" ma:fieldsID="9388ce7793562b0d9f564fec6e1fc3c7" ns3:_="">
    <xsd:import namespace="d42d0463-3361-4bc7-a6ad-fbbf0b4c67f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d0463-3361-4bc7-a6ad-fbbf0b4c67f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1B09D-9643-4467-9878-9E897E5C9C18}">
  <ds:schemaRefs>
    <ds:schemaRef ds:uri="d42d0463-3361-4bc7-a6ad-fbbf0b4c67f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30CA14B-AF7E-4874-88EC-B9D1283FB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d0463-3361-4bc7-a6ad-fbbf0b4c6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36E84B-0DA8-4D13-ABEF-0ED8660E3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18766</TotalTime>
  <Words>8938</Words>
  <Application>Microsoft Office PowerPoint</Application>
  <PresentationFormat>Widescreen</PresentationFormat>
  <Paragraphs>873</Paragraphs>
  <Slides>80</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1" baseType="lpstr">
      <vt:lpstr>Arial</vt:lpstr>
      <vt:lpstr>Calibri</vt:lpstr>
      <vt:lpstr>Calibri Light</vt:lpstr>
      <vt:lpstr>Cambria Math</vt:lpstr>
      <vt:lpstr>Symbol</vt:lpstr>
      <vt:lpstr>Tahoma</vt:lpstr>
      <vt:lpstr>Times New Roman</vt:lpstr>
      <vt:lpstr>Verdana</vt:lpstr>
      <vt:lpstr>Wingdings</vt:lpstr>
      <vt:lpstr>Office Theme</vt:lpstr>
      <vt:lpstr>Document</vt:lpstr>
      <vt:lpstr>Health information, treatment, and worker productivity </vt:lpstr>
      <vt:lpstr>Motivation</vt:lpstr>
      <vt:lpstr>Motivation</vt:lpstr>
      <vt:lpstr>Motivation</vt:lpstr>
      <vt:lpstr>Motivation</vt:lpstr>
      <vt:lpstr>Motivation</vt:lpstr>
      <vt:lpstr>Study setting</vt:lpstr>
      <vt:lpstr>Study setting</vt:lpstr>
      <vt:lpstr>Study setting</vt:lpstr>
      <vt:lpstr>Study setting</vt:lpstr>
      <vt:lpstr>Study setting</vt:lpstr>
      <vt:lpstr>Worker’s decision</vt:lpstr>
      <vt:lpstr>PowerPoint Presentation</vt:lpstr>
      <vt:lpstr>Worker’s decision</vt:lpstr>
      <vt:lpstr>PowerPoint Presentation</vt:lpstr>
      <vt:lpstr>Empirical questions</vt:lpstr>
      <vt:lpstr>Experimental design </vt:lpstr>
      <vt:lpstr>Experimental design </vt:lpstr>
      <vt:lpstr>Measurement and diagnosis of malaria</vt:lpstr>
      <vt:lpstr>Econometric strategy</vt:lpstr>
      <vt:lpstr>Data structure</vt:lpstr>
      <vt:lpstr>PowerPoint Presentation</vt:lpstr>
      <vt:lpstr>Data structure</vt:lpstr>
      <vt:lpstr>PowerPoint Presentation</vt:lpstr>
      <vt:lpstr>Data structure integrating labor outcome measurement</vt:lpstr>
      <vt:lpstr>Data structure (Between Estimator, 1 Week)</vt:lpstr>
      <vt:lpstr>Data structure (Within Estimator, 1 Week)</vt:lpstr>
      <vt:lpstr>ITT results</vt:lpstr>
      <vt:lpstr>PowerPoint Presentation</vt:lpstr>
      <vt:lpstr>PowerPoint Presentation</vt:lpstr>
      <vt:lpstr>PowerPoint Presentation</vt:lpstr>
      <vt:lpstr>PowerPoint Presentation</vt:lpstr>
      <vt:lpstr>PowerPoint Presentation</vt:lpstr>
      <vt:lpstr>PowerPoint Presentation</vt:lpstr>
      <vt:lpstr>Potential threats  to validity</vt:lpstr>
      <vt:lpstr>PowerPoint Presentation</vt:lpstr>
      <vt:lpstr>PowerPoint Presentation</vt:lpstr>
      <vt:lpstr>PowerPoint Presentation</vt:lpstr>
      <vt:lpstr>PowerPoint Presentation</vt:lpstr>
      <vt:lpstr>Summary</vt:lpstr>
      <vt:lpstr>Conclusion</vt:lpstr>
      <vt:lpstr>PowerPoint Presentation</vt:lpstr>
      <vt:lpstr>PowerPoint Presentation</vt:lpstr>
      <vt:lpstr>PowerPoint Presentation</vt:lpstr>
      <vt:lpstr>Add-on slides</vt:lpstr>
      <vt:lpstr>Existing evidence adult health and labor </vt:lpstr>
      <vt:lpstr>Malaria remains a significant illness</vt:lpstr>
      <vt:lpstr>Biological impacts</vt:lpstr>
      <vt:lpstr>The malaria parasite lifecycle</vt:lpstr>
      <vt:lpstr>Observational estimates of cost per malaria episode</vt:lpstr>
      <vt:lpstr>Measuring worker productivity</vt:lpstr>
      <vt:lpstr>Measuring worker productivity</vt:lpstr>
      <vt:lpstr>Measurement of illness</vt:lpstr>
      <vt:lpstr>Measurement of illness</vt:lpstr>
      <vt:lpstr>Staggered interventions</vt:lpstr>
      <vt:lpstr>Alternatives to staggered interventions </vt:lpstr>
      <vt:lpstr>PowerPoint Presentation</vt:lpstr>
      <vt:lpstr>PowerPoint Presentation</vt:lpstr>
      <vt:lpstr>PowerPoint Presentation</vt:lpstr>
      <vt:lpstr>PowerPoint Presentation</vt:lpstr>
      <vt:lpstr>PowerPoint Presentation</vt:lpstr>
      <vt:lpstr>Health tests after clearing a field…</vt:lpstr>
      <vt:lpstr>PowerPoint Presentation</vt:lpstr>
      <vt:lpstr>Variation across work groups</vt:lpstr>
      <vt:lpstr>Worker characteristics balanced</vt:lpstr>
      <vt:lpstr>Balance across survey week</vt:lpstr>
      <vt:lpstr>PowerPoint Presentation</vt:lpstr>
      <vt:lpstr>Diagnosing malaria</vt:lpstr>
      <vt:lpstr>Intent to Treat (ITT) effect</vt:lpstr>
      <vt:lpstr>Treatment on the Treated (ToT) effect  (Malaria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structure (Between Estimator, 2 Week)</vt:lpstr>
      <vt:lpstr>Data structure (Within Estimator, 2 Week)</vt:lpstr>
    </vt:vector>
  </TitlesOfParts>
  <Company>Michigan State University - CANR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Andrew</dc:creator>
  <cp:lastModifiedBy>Andrew Dillon</cp:lastModifiedBy>
  <cp:revision>193</cp:revision>
  <cp:lastPrinted>2020-08-07T21:52:18Z</cp:lastPrinted>
  <dcterms:created xsi:type="dcterms:W3CDTF">2017-12-28T19:27:41Z</dcterms:created>
  <dcterms:modified xsi:type="dcterms:W3CDTF">2020-09-10T15:05:21Z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0x01010015036052719796408297A36B56BF493E</vt:lpwstr>
  </property>
</Properties>
</file>